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handoutMasterIdLst>
    <p:handoutMasterId r:id="rId17"/>
  </p:handoutMasterIdLst>
  <p:sldIdLst>
    <p:sldId id="272" r:id="rId3"/>
    <p:sldId id="273" r:id="rId4"/>
    <p:sldId id="274" r:id="rId5"/>
    <p:sldId id="275" r:id="rId6"/>
    <p:sldId id="276" r:id="rId7"/>
    <p:sldId id="277" r:id="rId8"/>
    <p:sldId id="279" r:id="rId9"/>
    <p:sldId id="280" r:id="rId10"/>
    <p:sldId id="281" r:id="rId11"/>
    <p:sldId id="282" r:id="rId12"/>
    <p:sldId id="284" r:id="rId13"/>
    <p:sldId id="283" r:id="rId14"/>
    <p:sldId id="286" r:id="rId15"/>
    <p:sldId id="285" r:id="rId1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242490"/>
    <a:srgbClr val="1B1B6D"/>
    <a:srgbClr val="0000CC"/>
    <a:srgbClr val="00003E"/>
    <a:srgbClr val="2B2BAB"/>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672"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30"/>
    </p:cViewPr>
  </p:sorterViewPr>
  <p:notesViewPr>
    <p:cSldViewPr>
      <p:cViewPr varScale="1">
        <p:scale>
          <a:sx n="45" d="100"/>
          <a:sy n="45" d="100"/>
        </p:scale>
        <p:origin x="-147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C95F9762-EFDC-44D7-A386-C2C6B7B42A82}" type="slidenum">
              <a:rPr lang="en-US" altLang="en-US"/>
              <a:pPr>
                <a:defRPr/>
              </a:pPr>
              <a:t>‹#›</a:t>
            </a:fld>
            <a:endParaRPr lang="en-US" altLang="en-US"/>
          </a:p>
        </p:txBody>
      </p:sp>
    </p:spTree>
    <p:extLst>
      <p:ext uri="{BB962C8B-B14F-4D97-AF65-F5344CB8AC3E}">
        <p14:creationId xmlns:p14="http://schemas.microsoft.com/office/powerpoint/2010/main" val="3523919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1026"/>
          <p:cNvSpPr>
            <a:spLocks noGrp="1" noChangeArrowheads="1"/>
          </p:cNvSpPr>
          <p:nvPr>
            <p:ph type="ctrTitle"/>
          </p:nvPr>
        </p:nvSpPr>
        <p:spPr>
          <a:xfrm>
            <a:off x="914400" y="2130426"/>
            <a:ext cx="10363200" cy="1470025"/>
          </a:xfrm>
        </p:spPr>
        <p:txBody>
          <a:bodyPr/>
          <a:lstStyle>
            <a:lvl1pPr>
              <a:defRPr>
                <a:latin typeface="Tahoma" pitchFamily="34" charset="0"/>
              </a:defRPr>
            </a:lvl1pPr>
          </a:lstStyle>
          <a:p>
            <a:pPr lvl="0"/>
            <a:r>
              <a:rPr lang="en-US" altLang="en-US" noProof="0" smtClean="0"/>
              <a:t>Click to edit Master title style</a:t>
            </a:r>
          </a:p>
        </p:txBody>
      </p:sp>
      <p:sp>
        <p:nvSpPr>
          <p:cNvPr id="5123" name="Rectangle 1027"/>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altLang="en-US" noProof="0" smtClean="0"/>
              <a:t>Click to edit Master subtitle style</a:t>
            </a:r>
          </a:p>
        </p:txBody>
      </p:sp>
      <p:sp>
        <p:nvSpPr>
          <p:cNvPr id="4" name="Rectangle 1028"/>
          <p:cNvSpPr>
            <a:spLocks noGrp="1" noChangeArrowheads="1"/>
          </p:cNvSpPr>
          <p:nvPr>
            <p:ph type="dt" sz="half" idx="10"/>
          </p:nvPr>
        </p:nvSpPr>
        <p:spPr bwMode="auto">
          <a:xfrm>
            <a:off x="609600" y="6245225"/>
            <a:ext cx="28448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5" name="Rectangle 1029"/>
          <p:cNvSpPr>
            <a:spLocks noGrp="1" noChangeArrowheads="1"/>
          </p:cNvSpPr>
          <p:nvPr>
            <p:ph type="ftr" sz="quarter" idx="11"/>
          </p:nvPr>
        </p:nvSpPr>
        <p:spPr bwMode="auto">
          <a:xfrm>
            <a:off x="4165600" y="6245225"/>
            <a:ext cx="38608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6" name="Rectangle 1030"/>
          <p:cNvSpPr>
            <a:spLocks noGrp="1" noChangeArrowheads="1"/>
          </p:cNvSpPr>
          <p:nvPr>
            <p:ph type="sldNum" sz="quarter" idx="12"/>
          </p:nvPr>
        </p:nvSpPr>
        <p:spPr bwMode="auto">
          <a:xfrm>
            <a:off x="8737600" y="6245225"/>
            <a:ext cx="28448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02105FED-DD95-4D6E-8C74-0F3186A95375}"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354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354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401762"/>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981200"/>
            <a:ext cx="10972800" cy="46482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Box 3"/>
          <p:cNvSpPr txBox="1"/>
          <p:nvPr/>
        </p:nvSpPr>
        <p:spPr>
          <a:xfrm>
            <a:off x="2438400" y="3159125"/>
            <a:ext cx="609600" cy="1035050"/>
          </a:xfrm>
          <a:prstGeom prst="rect">
            <a:avLst/>
          </a:prstGeom>
          <a:noFill/>
        </p:spPr>
        <p:txBody>
          <a:bodyPr lIns="0" tIns="9144" rIns="0" bIns="9144" anchor="ctr">
            <a:spAutoFit/>
          </a:bodyPr>
          <a:lstStyle/>
          <a:p>
            <a:pPr>
              <a:defRPr/>
            </a:pPr>
            <a:r>
              <a:rPr lang="en-US" sz="6600" dirty="0">
                <a:effectLst>
                  <a:outerShdw blurRad="38100" dist="38100" dir="2700000" algn="tl">
                    <a:srgbClr val="000000">
                      <a:alpha val="43137"/>
                    </a:srgbClr>
                  </a:outerShdw>
                </a:effectLst>
                <a:latin typeface="+mn-lt"/>
              </a:rPr>
              <a:t>{</a:t>
            </a:r>
          </a:p>
        </p:txBody>
      </p:sp>
      <p:sp>
        <p:nvSpPr>
          <p:cNvPr id="2" name="Title 1"/>
          <p:cNvSpPr>
            <a:spLocks noGrp="1"/>
          </p:cNvSpPr>
          <p:nvPr>
            <p:ph type="ctrTitle"/>
          </p:nvPr>
        </p:nvSpPr>
        <p:spPr>
          <a:xfrm>
            <a:off x="1036320" y="1219200"/>
            <a:ext cx="10058400" cy="2152650"/>
          </a:xfrm>
        </p:spPr>
        <p:txBody>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844800" y="3375491"/>
            <a:ext cx="8229600" cy="6858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14"/>
          <p:cNvSpPr>
            <a:spLocks noGrp="1"/>
          </p:cNvSpPr>
          <p:nvPr>
            <p:ph type="dt" sz="half" idx="10"/>
          </p:nvPr>
        </p:nvSpPr>
        <p:spPr/>
        <p:txBody>
          <a:bodyPr/>
          <a:lstStyle>
            <a:lvl1pPr>
              <a:defRPr/>
            </a:lvl1pPr>
          </a:lstStyle>
          <a:p>
            <a:pPr>
              <a:defRPr/>
            </a:pPr>
            <a:endParaRPr lang="en-US" altLang="en-US"/>
          </a:p>
        </p:txBody>
      </p:sp>
      <p:sp>
        <p:nvSpPr>
          <p:cNvPr id="6" name="Slide Number Placeholder 15"/>
          <p:cNvSpPr>
            <a:spLocks noGrp="1"/>
          </p:cNvSpPr>
          <p:nvPr>
            <p:ph type="sldNum" sz="quarter" idx="11"/>
          </p:nvPr>
        </p:nvSpPr>
        <p:spPr/>
        <p:txBody>
          <a:bodyPr/>
          <a:lstStyle>
            <a:lvl1pPr>
              <a:defRPr/>
            </a:lvl1pPr>
          </a:lstStyle>
          <a:p>
            <a:pPr>
              <a:defRPr/>
            </a:pPr>
            <a:fld id="{0B70A5AE-1DB7-4EB7-9F93-DC3A49C60785}" type="slidenum">
              <a:rPr lang="en-US" altLang="en-US"/>
              <a:pPr>
                <a:defRPr/>
              </a:pPr>
              <a:t>‹#›</a:t>
            </a:fld>
            <a:endParaRPr lang="en-US" altLang="en-US"/>
          </a:p>
        </p:txBody>
      </p:sp>
      <p:sp>
        <p:nvSpPr>
          <p:cNvPr id="7" name="Footer Placeholder 16"/>
          <p:cNvSpPr>
            <a:spLocks noGrp="1"/>
          </p:cNvSpPr>
          <p:nvPr>
            <p:ph type="ftr" sz="quarter" idx="12"/>
          </p:nvPr>
        </p:nvSpPr>
        <p:spPr/>
        <p:txBody>
          <a:bodyPr/>
          <a:lstStyle>
            <a:lvl1pPr>
              <a:defRPr/>
            </a:lvl1pPr>
          </a:lstStyle>
          <a:p>
            <a:pPr>
              <a:defRPr/>
            </a:pPr>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BAB369A7-850F-453B-A869-FA79FD5138C8}" type="datetime2">
              <a:rPr lang="en-US"/>
              <a:pPr>
                <a:defRPr/>
              </a:pPr>
              <a:t>Friday, December 7, 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2CFCFE-477A-40B4-8EE6-53EAF111477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TextBox 4"/>
          <p:cNvSpPr txBox="1"/>
          <p:nvPr/>
        </p:nvSpPr>
        <p:spPr>
          <a:xfrm>
            <a:off x="5689600" y="4075113"/>
            <a:ext cx="609600" cy="1014412"/>
          </a:xfrm>
          <a:prstGeom prst="rect">
            <a:avLst/>
          </a:prstGeom>
          <a:noFill/>
        </p:spPr>
        <p:txBody>
          <a:bodyPr lIns="0" tIns="0" rIns="0" bIns="0">
            <a:spAutoFit/>
          </a:bodyPr>
          <a:lstStyle/>
          <a:p>
            <a:pPr>
              <a:defRPr/>
            </a:pPr>
            <a:r>
              <a:rPr lang="en-US" sz="6600" dirty="0">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6096000" y="4267368"/>
            <a:ext cx="4978400" cy="731520"/>
          </a:xfrm>
        </p:spPr>
        <p:txBody>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Title 3"/>
          <p:cNvSpPr>
            <a:spLocks noGrp="1"/>
          </p:cNvSpPr>
          <p:nvPr>
            <p:ph type="title"/>
          </p:nvPr>
        </p:nvSpPr>
        <p:spPr>
          <a:xfrm>
            <a:off x="3048000" y="1905000"/>
            <a:ext cx="804672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
        <p:nvSpPr>
          <p:cNvPr id="6" name="Date Placeholder 11"/>
          <p:cNvSpPr>
            <a:spLocks noGrp="1"/>
          </p:cNvSpPr>
          <p:nvPr>
            <p:ph type="dt" sz="half" idx="10"/>
          </p:nvPr>
        </p:nvSpPr>
        <p:spPr/>
        <p:txBody>
          <a:bodyPr/>
          <a:lstStyle>
            <a:lvl1pPr>
              <a:defRPr/>
            </a:lvl1pPr>
          </a:lstStyle>
          <a:p>
            <a:pPr>
              <a:defRPr/>
            </a:pPr>
            <a:fld id="{6BFA8BD4-029F-45DF-9B1F-E45F0160BB8A}" type="datetime2">
              <a:rPr lang="en-US"/>
              <a:pPr>
                <a:defRPr/>
              </a:pPr>
              <a:t>Friday, December 7, 2018</a:t>
            </a:fld>
            <a:endParaRPr lang="en-US" dirty="0"/>
          </a:p>
        </p:txBody>
      </p:sp>
      <p:sp>
        <p:nvSpPr>
          <p:cNvPr id="7" name="Slide Number Placeholder 12"/>
          <p:cNvSpPr>
            <a:spLocks noGrp="1"/>
          </p:cNvSpPr>
          <p:nvPr>
            <p:ph type="sldNum" sz="quarter" idx="11"/>
          </p:nvPr>
        </p:nvSpPr>
        <p:spPr/>
        <p:txBody>
          <a:bodyPr/>
          <a:lstStyle>
            <a:lvl1pPr>
              <a:defRPr/>
            </a:lvl1pPr>
          </a:lstStyle>
          <a:p>
            <a:pPr>
              <a:defRPr/>
            </a:pPr>
            <a:fld id="{DACB13CC-7ED5-49A7-A44F-63623182C969}" type="slidenum">
              <a:rPr lang="en-US"/>
              <a:pPr>
                <a:defRPr/>
              </a:pPr>
              <a:t>‹#›</a:t>
            </a:fld>
            <a:endParaRPr lang="en-US" dirty="0"/>
          </a:p>
        </p:txBody>
      </p:sp>
      <p:sp>
        <p:nvSpPr>
          <p:cNvPr id="8" name="Footer Placeholder 13"/>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792224" y="658368"/>
            <a:ext cx="4364736"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6705600" y="658369"/>
            <a:ext cx="4364736"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5"/>
          </p:nvPr>
        </p:nvSpPr>
        <p:spPr/>
        <p:txBody>
          <a:bodyPr/>
          <a:lstStyle>
            <a:lvl1pPr>
              <a:defRPr/>
            </a:lvl1pPr>
          </a:lstStyle>
          <a:p>
            <a:pPr>
              <a:defRPr/>
            </a:pPr>
            <a:fld id="{45C75404-8D1B-4DD7-90B4-AC25F01B9829}" type="datetime2">
              <a:rPr lang="en-US"/>
              <a:pPr>
                <a:defRPr/>
              </a:pPr>
              <a:t>Friday, December 7, 2018</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A626F623-91CB-4C82-938B-D9F3D491B8DE}"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TextBox 6"/>
          <p:cNvSpPr txBox="1"/>
          <p:nvPr/>
        </p:nvSpPr>
        <p:spPr>
          <a:xfrm>
            <a:off x="1409700" y="520700"/>
            <a:ext cx="609600" cy="922338"/>
          </a:xfrm>
          <a:prstGeom prst="rect">
            <a:avLst/>
          </a:prstGeom>
          <a:noFill/>
        </p:spPr>
        <p:txBody>
          <a:bodyPr lIns="0" tIns="0" rIns="0" bIns="0">
            <a:spAutoFit/>
          </a:bodyPr>
          <a:lstStyle/>
          <a:p>
            <a:pPr>
              <a:defRPr/>
            </a:pPr>
            <a:r>
              <a:rPr lang="en-US" sz="6000" dirty="0">
                <a:effectLst>
                  <a:outerShdw blurRad="38100" dist="38100" dir="2700000" algn="tl">
                    <a:srgbClr val="000000">
                      <a:alpha val="43137"/>
                    </a:srgbClr>
                  </a:outerShdw>
                </a:effectLst>
                <a:latin typeface="+mn-lt"/>
              </a:rPr>
              <a:t>{</a:t>
            </a:r>
          </a:p>
        </p:txBody>
      </p:sp>
      <p:sp>
        <p:nvSpPr>
          <p:cNvPr id="8" name="TextBox 7"/>
          <p:cNvSpPr txBox="1"/>
          <p:nvPr/>
        </p:nvSpPr>
        <p:spPr>
          <a:xfrm>
            <a:off x="6373284" y="520700"/>
            <a:ext cx="609600" cy="922338"/>
          </a:xfrm>
          <a:prstGeom prst="rect">
            <a:avLst/>
          </a:prstGeom>
          <a:noFill/>
        </p:spPr>
        <p:txBody>
          <a:bodyPr lIns="0" tIns="0" rIns="0" bIns="0">
            <a:spAutoFit/>
          </a:bodyPr>
          <a:lstStyle/>
          <a:p>
            <a:pPr>
              <a:defRPr/>
            </a:pPr>
            <a:r>
              <a:rPr lang="en-US" sz="6000" dirty="0">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1788160" y="661976"/>
            <a:ext cx="4364736" cy="639762"/>
          </a:xfrm>
        </p:spPr>
        <p:txBody>
          <a:bodyP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92224" y="1371600"/>
            <a:ext cx="43688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705600" y="661976"/>
            <a:ext cx="4364736" cy="639762"/>
          </a:xfrm>
        </p:spPr>
        <p:txBody>
          <a:bodyP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705600" y="1371600"/>
            <a:ext cx="4364736"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9" name="Date Placeholder 13"/>
          <p:cNvSpPr>
            <a:spLocks noGrp="1"/>
          </p:cNvSpPr>
          <p:nvPr>
            <p:ph type="dt" sz="half" idx="10"/>
          </p:nvPr>
        </p:nvSpPr>
        <p:spPr/>
        <p:txBody>
          <a:bodyPr/>
          <a:lstStyle>
            <a:lvl1pPr>
              <a:defRPr/>
            </a:lvl1pPr>
          </a:lstStyle>
          <a:p>
            <a:pPr>
              <a:defRPr/>
            </a:pPr>
            <a:fld id="{51B528C7-4145-4DA1-B4FE-4E5A6FAFE75B}" type="datetime2">
              <a:rPr lang="en-US"/>
              <a:pPr>
                <a:defRPr/>
              </a:pPr>
              <a:t>Friday, December 7, 2018</a:t>
            </a:fld>
            <a:endParaRPr lang="en-US" dirty="0"/>
          </a:p>
        </p:txBody>
      </p:sp>
      <p:sp>
        <p:nvSpPr>
          <p:cNvPr id="10" name="Slide Number Placeholder 14"/>
          <p:cNvSpPr>
            <a:spLocks noGrp="1"/>
          </p:cNvSpPr>
          <p:nvPr>
            <p:ph type="sldNum" sz="quarter" idx="11"/>
          </p:nvPr>
        </p:nvSpPr>
        <p:spPr/>
        <p:txBody>
          <a:bodyPr/>
          <a:lstStyle>
            <a:lvl1pPr>
              <a:defRPr/>
            </a:lvl1pPr>
          </a:lstStyle>
          <a:p>
            <a:pPr>
              <a:defRPr/>
            </a:pPr>
            <a:fld id="{C64246E3-1744-411D-AE8E-E9CD9738840D}" type="slidenum">
              <a:rPr lang="en-US"/>
              <a:pPr>
                <a:defRPr/>
              </a:pPr>
              <a:t>‹#›</a:t>
            </a:fld>
            <a:endParaRPr lang="en-US" dirty="0"/>
          </a:p>
        </p:txBody>
      </p:sp>
      <p:sp>
        <p:nvSpPr>
          <p:cNvPr id="11" name="Footer Placeholder 1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23CE2B7-B243-4EA9-8B85-380ADAEC78CF}" type="datetime2">
              <a:rPr lang="en-US"/>
              <a:pPr>
                <a:defRPr/>
              </a:pPr>
              <a:t>Friday, December 7, 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13A7683-5CAE-4B9D-A46D-07DF50B93DD9}"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F4D6F5-CA7E-4820-A680-C6508099AEB1}" type="datetime2">
              <a:rPr lang="en-US"/>
              <a:pPr>
                <a:defRPr/>
              </a:pPr>
              <a:t>Friday, December 7, 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B45876A-BFB0-46CC-B87F-563A6B11226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TextBox 4"/>
          <p:cNvSpPr txBox="1"/>
          <p:nvPr/>
        </p:nvSpPr>
        <p:spPr>
          <a:xfrm>
            <a:off x="7105651" y="1774826"/>
            <a:ext cx="609600" cy="1230313"/>
          </a:xfrm>
          <a:prstGeom prst="rect">
            <a:avLst/>
          </a:prstGeom>
          <a:noFill/>
        </p:spPr>
        <p:txBody>
          <a:bodyPr lIns="0" tIns="0" rIns="0" bIns="0">
            <a:spAutoFit/>
          </a:bodyPr>
          <a:lstStyle/>
          <a:p>
            <a:pPr>
              <a:defRPr/>
            </a:pPr>
            <a:r>
              <a:rPr lang="en-US" sz="8000" dirty="0">
                <a:effectLst>
                  <a:outerShdw blurRad="38100" dist="38100" dir="2700000" algn="tl">
                    <a:srgbClr val="000000">
                      <a:alpha val="43137"/>
                    </a:srgbClr>
                  </a:outerShdw>
                </a:effectLst>
                <a:latin typeface="+mn-lt"/>
              </a:rPr>
              <a:t>{</a:t>
            </a:r>
          </a:p>
        </p:txBody>
      </p:sp>
      <p:sp>
        <p:nvSpPr>
          <p:cNvPr id="3" name="Content Placeholder 2"/>
          <p:cNvSpPr>
            <a:spLocks noGrp="1"/>
          </p:cNvSpPr>
          <p:nvPr>
            <p:ph idx="1"/>
          </p:nvPr>
        </p:nvSpPr>
        <p:spPr>
          <a:xfrm>
            <a:off x="1117600" y="685801"/>
            <a:ext cx="5791200" cy="3429000"/>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00" y="685801"/>
            <a:ext cx="3454400" cy="34290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8" name="Title 17"/>
          <p:cNvSpPr>
            <a:spLocks noGrp="1"/>
          </p:cNvSpPr>
          <p:nvPr>
            <p:ph type="title"/>
          </p:nvPr>
        </p:nvSpPr>
        <p:spPr/>
        <p:txBody>
          <a:bodyPr/>
          <a:lstStyle/>
          <a:p>
            <a:r>
              <a:rPr lang="en-US" smtClean="0"/>
              <a:t>Click to edit Master title style</a:t>
            </a:r>
            <a:endParaRPr lang="en-US" dirty="0"/>
          </a:p>
        </p:txBody>
      </p:sp>
      <p:sp>
        <p:nvSpPr>
          <p:cNvPr id="6" name="Date Placeholder 14"/>
          <p:cNvSpPr>
            <a:spLocks noGrp="1"/>
          </p:cNvSpPr>
          <p:nvPr>
            <p:ph type="dt" sz="half" idx="10"/>
          </p:nvPr>
        </p:nvSpPr>
        <p:spPr/>
        <p:txBody>
          <a:bodyPr/>
          <a:lstStyle>
            <a:lvl1pPr>
              <a:defRPr/>
            </a:lvl1pPr>
          </a:lstStyle>
          <a:p>
            <a:pPr>
              <a:defRPr/>
            </a:pPr>
            <a:fld id="{D93AFFF1-C2D0-436B-869F-F3C02102B4B2}" type="datetime2">
              <a:rPr lang="en-US"/>
              <a:pPr>
                <a:defRPr/>
              </a:pPr>
              <a:t>Friday, December 7, 2018</a:t>
            </a:fld>
            <a:endParaRPr lang="en-US" dirty="0"/>
          </a:p>
        </p:txBody>
      </p:sp>
      <p:sp>
        <p:nvSpPr>
          <p:cNvPr id="7" name="Slide Number Placeholder 15"/>
          <p:cNvSpPr>
            <a:spLocks noGrp="1"/>
          </p:cNvSpPr>
          <p:nvPr>
            <p:ph type="sldNum" sz="quarter" idx="11"/>
          </p:nvPr>
        </p:nvSpPr>
        <p:spPr/>
        <p:txBody>
          <a:bodyPr/>
          <a:lstStyle>
            <a:lvl1pPr>
              <a:defRPr/>
            </a:lvl1pPr>
          </a:lstStyle>
          <a:p>
            <a:pPr>
              <a:defRPr/>
            </a:pPr>
            <a:fld id="{DEAC6076-91B6-49C8-9852-89EA61D040B3}" type="slidenum">
              <a:rPr lang="en-US"/>
              <a:pPr>
                <a:defRPr/>
              </a:pPr>
              <a:t>‹#›</a:t>
            </a:fld>
            <a:endParaRPr lang="en-US" dirty="0"/>
          </a:p>
        </p:txBody>
      </p:sp>
      <p:sp>
        <p:nvSpPr>
          <p:cNvPr id="8" name="Footer Placeholder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Box 4"/>
          <p:cNvSpPr txBox="1"/>
          <p:nvPr/>
        </p:nvSpPr>
        <p:spPr>
          <a:xfrm>
            <a:off x="3246967" y="3332164"/>
            <a:ext cx="609600" cy="922337"/>
          </a:xfrm>
          <a:prstGeom prst="rect">
            <a:avLst/>
          </a:prstGeom>
          <a:noFill/>
        </p:spPr>
        <p:txBody>
          <a:bodyPr lIns="0" tIns="0" rIns="0" bIns="0">
            <a:spAutoFit/>
          </a:bodyPr>
          <a:lstStyle/>
          <a:p>
            <a:pPr>
              <a:defRPr/>
            </a:pPr>
            <a:r>
              <a:rPr lang="en-US" sz="6000" dirty="0">
                <a:effectLst>
                  <a:outerShdw blurRad="38100" dist="38100" dir="2700000" algn="tl">
                    <a:srgbClr val="000000">
                      <a:alpha val="43137"/>
                    </a:srgbClr>
                  </a:outerShdw>
                </a:effectLst>
                <a:latin typeface="+mn-lt"/>
              </a:rPr>
              <a:t>{</a:t>
            </a:r>
          </a:p>
        </p:txBody>
      </p:sp>
      <p:sp>
        <p:nvSpPr>
          <p:cNvPr id="3" name="Picture Placeholder 2"/>
          <p:cNvSpPr>
            <a:spLocks noGrp="1"/>
          </p:cNvSpPr>
          <p:nvPr>
            <p:ph type="pic" idx="1"/>
          </p:nvPr>
        </p:nvSpPr>
        <p:spPr>
          <a:xfrm>
            <a:off x="1625600" y="612776"/>
            <a:ext cx="89408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3657600" y="3453047"/>
            <a:ext cx="6705600" cy="720804"/>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6" name="Date Placeholder 12"/>
          <p:cNvSpPr>
            <a:spLocks noGrp="1"/>
          </p:cNvSpPr>
          <p:nvPr>
            <p:ph type="dt" sz="half" idx="10"/>
          </p:nvPr>
        </p:nvSpPr>
        <p:spPr/>
        <p:txBody>
          <a:bodyPr/>
          <a:lstStyle>
            <a:lvl1pPr>
              <a:defRPr/>
            </a:lvl1pPr>
          </a:lstStyle>
          <a:p>
            <a:pPr>
              <a:defRPr/>
            </a:pPr>
            <a:fld id="{4CE4C395-4B63-4581-A58D-30CEFB1F1BEB}" type="datetime2">
              <a:rPr lang="en-US"/>
              <a:pPr>
                <a:defRPr/>
              </a:pPr>
              <a:t>Friday, December 7, 2018</a:t>
            </a:fld>
            <a:endParaRPr lang="en-US" dirty="0"/>
          </a:p>
        </p:txBody>
      </p:sp>
      <p:sp>
        <p:nvSpPr>
          <p:cNvPr id="7" name="Slide Number Placeholder 13"/>
          <p:cNvSpPr>
            <a:spLocks noGrp="1"/>
          </p:cNvSpPr>
          <p:nvPr>
            <p:ph type="sldNum" sz="quarter" idx="11"/>
          </p:nvPr>
        </p:nvSpPr>
        <p:spPr/>
        <p:txBody>
          <a:bodyPr/>
          <a:lstStyle>
            <a:lvl1pPr>
              <a:defRPr/>
            </a:lvl1pPr>
          </a:lstStyle>
          <a:p>
            <a:pPr>
              <a:defRPr/>
            </a:pPr>
            <a:fld id="{7FAD37C9-EC58-4D5D-BFD1-1BB89FE08C44}" type="slidenum">
              <a:rPr lang="en-US"/>
              <a:pPr>
                <a:defRPr/>
              </a:pPr>
              <a:t>‹#›</a:t>
            </a:fld>
            <a:endParaRPr lang="en-US" dirty="0"/>
          </a:p>
        </p:txBody>
      </p:sp>
      <p:sp>
        <p:nvSpPr>
          <p:cNvPr id="8" name="Footer Placeholder 1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44800" y="685802"/>
            <a:ext cx="77216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2D02CE3-199B-42C4-8916-E714F80CC574}" type="datetime2">
              <a:rPr lang="en-US"/>
              <a:pPr>
                <a:defRPr/>
              </a:pPr>
              <a:t>Friday, December 7, 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7E53C2-6444-4E69-B6B1-DA78518ADF03}"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2800" y="609601"/>
            <a:ext cx="28448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0800" y="685801"/>
            <a:ext cx="67056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289649E-EE6B-46BA-A69F-3FF4120387A3}" type="datetime2">
              <a:rPr lang="en-US"/>
              <a:pPr>
                <a:defRPr/>
              </a:pPr>
              <a:t>Friday, December 7, 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00385F-52B1-4B63-BFB1-E41D0F69C30B}"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401762"/>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981200"/>
            <a:ext cx="10972800" cy="4648200"/>
          </a:xfrm>
        </p:spPr>
        <p:txBody>
          <a:bodyPr/>
          <a:lstStyle/>
          <a:p>
            <a:pPr lvl="0"/>
            <a:endParaRPr 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81200"/>
            <a:ext cx="538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38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shadeToTitle="1">
        <a:gradFill rotWithShape="0">
          <a:gsLst>
            <a:gs pos="0">
              <a:srgbClr val="242490"/>
            </a:gs>
            <a:gs pos="100000">
              <a:srgbClr val="00003E"/>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4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981200"/>
            <a:ext cx="109728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2"/>
            <a:endParaRPr lang="en-US" altLang="en-US" smtClean="0"/>
          </a:p>
          <a:p>
            <a:pPr lvl="2"/>
            <a:endParaRPr lang="en-US" altLang="en-US" smtClean="0"/>
          </a:p>
        </p:txBody>
      </p:sp>
      <p:sp>
        <p:nvSpPr>
          <p:cNvPr id="1028" name="Line 7"/>
          <p:cNvSpPr>
            <a:spLocks noChangeShapeType="1"/>
          </p:cNvSpPr>
          <p:nvPr userDrawn="1"/>
        </p:nvSpPr>
        <p:spPr bwMode="auto">
          <a:xfrm>
            <a:off x="609600" y="1828800"/>
            <a:ext cx="10972800" cy="0"/>
          </a:xfrm>
          <a:prstGeom prst="line">
            <a:avLst/>
          </a:prstGeom>
          <a:noFill/>
          <a:ln w="76200" cmpd="tri">
            <a:solidFill>
              <a:srgbClr val="FFFFFF"/>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29"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txStyles>
    <p:titleStyle>
      <a:lvl1pPr algn="ctr" rtl="0" eaLnBrk="0" fontAlgn="base" hangingPunct="0">
        <a:spcBef>
          <a:spcPct val="0"/>
        </a:spcBef>
        <a:spcAft>
          <a:spcPct val="0"/>
        </a:spcAft>
        <a:defRPr sz="4400" b="1">
          <a:solidFill>
            <a:schemeClr val="bg1"/>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bg1"/>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b="1">
          <a:solidFill>
            <a:schemeClr val="bg1"/>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b="1">
          <a:solidFill>
            <a:schemeClr val="bg1"/>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b="1">
          <a:solidFill>
            <a:schemeClr val="bg1"/>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b="1">
          <a:solidFill>
            <a:schemeClr val="bg1"/>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b="1">
          <a:solidFill>
            <a:schemeClr val="bg1"/>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b="1">
          <a:solidFill>
            <a:schemeClr val="bg1"/>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b="1">
          <a:solidFill>
            <a:schemeClr val="bg1"/>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SzPct val="125000"/>
        <a:buChar char="•"/>
        <a:defRPr sz="3600">
          <a:solidFill>
            <a:schemeClr val="bg1"/>
          </a:solidFill>
          <a:latin typeface="+mn-lt"/>
          <a:ea typeface="+mn-ea"/>
          <a:cs typeface="+mn-cs"/>
        </a:defRPr>
      </a:lvl1pPr>
      <a:lvl2pPr marL="742950" indent="-285750" algn="l" rtl="0" eaLnBrk="0" fontAlgn="base" hangingPunct="0">
        <a:spcBef>
          <a:spcPct val="20000"/>
        </a:spcBef>
        <a:spcAft>
          <a:spcPct val="0"/>
        </a:spcAft>
        <a:buSzPct val="125000"/>
        <a:buChar char="–"/>
        <a:defRPr sz="3600">
          <a:solidFill>
            <a:schemeClr val="bg1"/>
          </a:solidFill>
          <a:latin typeface="+mn-lt"/>
        </a:defRPr>
      </a:lvl2pPr>
      <a:lvl3pPr marL="1143000" indent="-228600" algn="l" rtl="0" eaLnBrk="0" fontAlgn="base" hangingPunct="0">
        <a:spcBef>
          <a:spcPct val="20000"/>
        </a:spcBef>
        <a:spcAft>
          <a:spcPct val="0"/>
        </a:spcAft>
        <a:buSzPct val="125000"/>
        <a:defRPr sz="3600">
          <a:solidFill>
            <a:schemeClr val="bg1"/>
          </a:solidFill>
          <a:latin typeface="+mn-lt"/>
        </a:defRPr>
      </a:lvl3pPr>
      <a:lvl4pPr marL="1600200" indent="-228600" algn="l" rtl="0" eaLnBrk="0" fontAlgn="base" hangingPunct="0">
        <a:spcBef>
          <a:spcPct val="20000"/>
        </a:spcBef>
        <a:spcAft>
          <a:spcPct val="0"/>
        </a:spcAft>
        <a:buChar char="–"/>
        <a:defRPr sz="24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p:cNvSpPr/>
          <p:nvPr/>
        </p:nvSpPr>
        <p:spPr>
          <a:xfrm rot="19724275">
            <a:off x="1830961" y="1038441"/>
            <a:ext cx="965416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p:cNvSpPr/>
          <p:nvPr/>
        </p:nvSpPr>
        <p:spPr>
          <a:xfrm rot="17656910">
            <a:off x="557464" y="419133"/>
            <a:ext cx="5538472" cy="5973945"/>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p:nvPr/>
        </p:nvSpPr>
        <p:spPr>
          <a:xfrm rot="19724275">
            <a:off x="4370607" y="116855"/>
            <a:ext cx="8639149"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1037167" y="4876800"/>
            <a:ext cx="100584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844800" y="685800"/>
            <a:ext cx="8128000" cy="365760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54739"/>
            <a:ext cx="28448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pPr>
              <a:defRPr/>
            </a:pPr>
            <a:fld id="{1938975D-EC81-4412-BDBA-2F76BB2CC619}" type="datetime2">
              <a:rPr lang="en-US"/>
              <a:pPr>
                <a:defRPr/>
              </a:pPr>
              <a:t>Friday, December 7, 2018</a:t>
            </a:fld>
            <a:endParaRPr lang="en-US" dirty="0"/>
          </a:p>
        </p:txBody>
      </p:sp>
      <p:sp>
        <p:nvSpPr>
          <p:cNvPr id="5" name="Footer Placeholder 4"/>
          <p:cNvSpPr>
            <a:spLocks noGrp="1"/>
          </p:cNvSpPr>
          <p:nvPr>
            <p:ph type="ftr" sz="quarter" idx="3"/>
          </p:nvPr>
        </p:nvSpPr>
        <p:spPr>
          <a:xfrm>
            <a:off x="1096433" y="6154739"/>
            <a:ext cx="6096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pPr>
              <a:defRPr/>
            </a:pPr>
            <a:endParaRPr lang="en-US"/>
          </a:p>
        </p:txBody>
      </p:sp>
      <p:sp>
        <p:nvSpPr>
          <p:cNvPr id="6" name="Slide Number Placeholder 5"/>
          <p:cNvSpPr>
            <a:spLocks noGrp="1"/>
          </p:cNvSpPr>
          <p:nvPr>
            <p:ph type="sldNum" sz="quarter" idx="4"/>
          </p:nvPr>
        </p:nvSpPr>
        <p:spPr>
          <a:xfrm>
            <a:off x="1096433" y="5842000"/>
            <a:ext cx="28448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pPr>
              <a:defRPr/>
            </a:pPr>
            <a:fld id="{229D2675-231A-48A7-9274-A85FE884AB94}" type="slidenum">
              <a:rPr lang="en-US"/>
              <a:pPr>
                <a:defRPr/>
              </a:pPr>
              <a:t>‹#›</a:t>
            </a:fld>
            <a:endParaRPr lang="en-US" dirty="0"/>
          </a:p>
        </p:txBody>
      </p:sp>
      <p:sp>
        <p:nvSpPr>
          <p:cNvPr id="2065" name="Line 7"/>
          <p:cNvSpPr>
            <a:spLocks noChangeShapeType="1"/>
          </p:cNvSpPr>
          <p:nvPr userDrawn="1"/>
        </p:nvSpPr>
        <p:spPr bwMode="auto">
          <a:xfrm>
            <a:off x="609600" y="1828800"/>
            <a:ext cx="10972800" cy="0"/>
          </a:xfrm>
          <a:prstGeom prst="line">
            <a:avLst/>
          </a:prstGeom>
          <a:noFill/>
          <a:ln w="76200" cmpd="tri">
            <a:solidFill>
              <a:srgbClr val="FFFFFF"/>
            </a:solidFill>
            <a:round/>
            <a:headEnd/>
            <a:tailEnd/>
          </a:ln>
          <a:effectLst/>
        </p:spPr>
        <p:txBody>
          <a:bodyPr/>
          <a:lstStyle/>
          <a:p>
            <a:endParaRPr lang="en-US"/>
          </a:p>
        </p:txBody>
      </p:sp>
    </p:spTree>
  </p:cSld>
  <p:clrMap bg1="dk1" tx1="lt1" bg2="dk2" tx2="lt2" accent1="accent1" accent2="accent2" accent3="accent3" accent4="accent4" accent5="accent5" accent6="accent6" hlink="hlink" folHlink="folHlink"/>
  <p:sldLayoutIdLst>
    <p:sldLayoutId id="2147483730" r:id="rId1"/>
    <p:sldLayoutId id="2147483723" r:id="rId2"/>
    <p:sldLayoutId id="2147483731" r:id="rId3"/>
    <p:sldLayoutId id="2147483724" r:id="rId4"/>
    <p:sldLayoutId id="2147483732" r:id="rId5"/>
    <p:sldLayoutId id="2147483725" r:id="rId6"/>
    <p:sldLayoutId id="2147483726" r:id="rId7"/>
    <p:sldLayoutId id="2147483733" r:id="rId8"/>
    <p:sldLayoutId id="2147483734" r:id="rId9"/>
    <p:sldLayoutId id="2147483727" r:id="rId10"/>
    <p:sldLayoutId id="2147483728" r:id="rId11"/>
    <p:sldLayoutId id="2147483735" r:id="rId12"/>
  </p:sldLayoutIdLst>
  <p:txStyles>
    <p:titleStyle>
      <a:lvl1pPr algn="l" rtl="0" eaLnBrk="0" fontAlgn="base" hangingPunct="0">
        <a:spcBef>
          <a:spcPct val="0"/>
        </a:spcBef>
        <a:spcAft>
          <a:spcPct val="0"/>
        </a:spcAft>
        <a:defRPr sz="4900" kern="1200">
          <a:solidFill>
            <a:schemeClr val="tx1"/>
          </a:solidFill>
          <a:effectLst>
            <a:outerShdw blurRad="38100" dist="38100" dir="2700000" algn="tl">
              <a:srgbClr val="000000">
                <a:alpha val="43137"/>
              </a:srgbClr>
            </a:outerShdw>
          </a:effectLst>
          <a:latin typeface="+mj-lt"/>
          <a:ea typeface="+mj-ea"/>
          <a:cs typeface="+mj-cs"/>
        </a:defRPr>
      </a:lvl1pPr>
      <a:lvl2pPr algn="l" rtl="0" eaLnBrk="0" fontAlgn="base" hangingPunct="0">
        <a:spcBef>
          <a:spcPct val="0"/>
        </a:spcBef>
        <a:spcAft>
          <a:spcPct val="0"/>
        </a:spcAft>
        <a:defRPr sz="4900">
          <a:solidFill>
            <a:schemeClr val="tx1"/>
          </a:solidFill>
          <a:latin typeface="Palatino Linotype" pitchFamily="18" charset="0"/>
        </a:defRPr>
      </a:lvl2pPr>
      <a:lvl3pPr algn="l" rtl="0" eaLnBrk="0" fontAlgn="base" hangingPunct="0">
        <a:spcBef>
          <a:spcPct val="0"/>
        </a:spcBef>
        <a:spcAft>
          <a:spcPct val="0"/>
        </a:spcAft>
        <a:defRPr sz="4900">
          <a:solidFill>
            <a:schemeClr val="tx1"/>
          </a:solidFill>
          <a:latin typeface="Palatino Linotype" pitchFamily="18" charset="0"/>
        </a:defRPr>
      </a:lvl3pPr>
      <a:lvl4pPr algn="l" rtl="0" eaLnBrk="0" fontAlgn="base" hangingPunct="0">
        <a:spcBef>
          <a:spcPct val="0"/>
        </a:spcBef>
        <a:spcAft>
          <a:spcPct val="0"/>
        </a:spcAft>
        <a:defRPr sz="4900">
          <a:solidFill>
            <a:schemeClr val="tx1"/>
          </a:solidFill>
          <a:latin typeface="Palatino Linotype" pitchFamily="18" charset="0"/>
        </a:defRPr>
      </a:lvl4pPr>
      <a:lvl5pPr algn="l" rtl="0" eaLnBrk="0" fontAlgn="base" hangingPunct="0">
        <a:spcBef>
          <a:spcPct val="0"/>
        </a:spcBef>
        <a:spcAft>
          <a:spcPct val="0"/>
        </a:spcAft>
        <a:defRPr sz="4900">
          <a:solidFill>
            <a:schemeClr val="tx1"/>
          </a:solidFill>
          <a:latin typeface="Palatino Linotype"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55588" algn="l" rtl="0" eaLnBrk="0" fontAlgn="base" hangingPunct="0">
        <a:spcBef>
          <a:spcPct val="20000"/>
        </a:spcBef>
        <a:spcAft>
          <a:spcPct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39763" indent="-255588" algn="l" rtl="0" eaLnBrk="0" fontAlgn="base" hangingPunct="0">
        <a:spcBef>
          <a:spcPct val="20000"/>
        </a:spcBef>
        <a:spcAft>
          <a:spcPct val="0"/>
        </a:spcAft>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4888" indent="-255588" algn="l" rtl="0" eaLnBrk="0" fontAlgn="base" hangingPunct="0">
        <a:spcBef>
          <a:spcPct val="20000"/>
        </a:spcBef>
        <a:spcAft>
          <a:spcPct val="0"/>
        </a:spcAft>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5588" algn="l" rtl="0" eaLnBrk="0" fontAlgn="base" hangingPunct="0">
        <a:spcBef>
          <a:spcPct val="20000"/>
        </a:spcBef>
        <a:spcAft>
          <a:spcPct val="0"/>
        </a:spcAft>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4650" indent="-255588" algn="l" rtl="0" eaLnBrk="0" fontAlgn="base" hangingPunct="0">
        <a:spcBef>
          <a:spcPct val="20000"/>
        </a:spcBef>
        <a:spcAft>
          <a:spcPct val="0"/>
        </a:spcAft>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emf"/><Relationship Id="rId2" Type="http://schemas.openxmlformats.org/officeDocument/2006/relationships/slideLayout" Target="../slideLayouts/slideLayout24.xml"/><Relationship Id="rId1" Type="http://schemas.openxmlformats.org/officeDocument/2006/relationships/themeOverride" Target="../theme/themeOverride1.xml"/><Relationship Id="rId6" Type="http://schemas.openxmlformats.org/officeDocument/2006/relationships/hyperlink" Target="http://www.twitter.com/MnReportCard" TargetMode="External"/><Relationship Id="rId5" Type="http://schemas.openxmlformats.org/officeDocument/2006/relationships/hyperlink" Target="http://www.mnreportcard.com/" TargetMode="External"/><Relationship Id="rId4" Type="http://schemas.openxmlformats.org/officeDocument/2006/relationships/hyperlink" Target="mailto:ReportCard@ascemn.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533400"/>
            <a:ext cx="10972800" cy="1143000"/>
          </a:xfrm>
        </p:spPr>
        <p:txBody>
          <a:bodyPr/>
          <a:lstStyle/>
          <a:p>
            <a:r>
              <a:rPr lang="en-US" sz="4400" dirty="0" smtClean="0"/>
              <a:t>1: ASCE 2018 MN Report Card</a:t>
            </a:r>
            <a:endParaRPr lang="en-US" sz="4400" dirty="0"/>
          </a:p>
        </p:txBody>
      </p:sp>
      <p:sp>
        <p:nvSpPr>
          <p:cNvPr id="3" name="Subtitle 2"/>
          <p:cNvSpPr>
            <a:spLocks noGrp="1"/>
          </p:cNvSpPr>
          <p:nvPr>
            <p:ph type="subTitle" idx="4294967295"/>
          </p:nvPr>
        </p:nvSpPr>
        <p:spPr>
          <a:xfrm>
            <a:off x="609600" y="2819400"/>
            <a:ext cx="10972800" cy="3429000"/>
          </a:xfrm>
        </p:spPr>
        <p:txBody>
          <a:bodyPr>
            <a:noAutofit/>
          </a:bodyPr>
          <a:lstStyle/>
          <a:p>
            <a:pPr marL="17462" indent="0">
              <a:buNone/>
            </a:pPr>
            <a:r>
              <a:rPr lang="en-US" sz="3600" dirty="0">
                <a:effectLst/>
              </a:rPr>
              <a:t>Legislative Water </a:t>
            </a:r>
            <a:r>
              <a:rPr lang="en-US" sz="3600" dirty="0" smtClean="0">
                <a:effectLst/>
              </a:rPr>
              <a:t>Commission</a:t>
            </a:r>
          </a:p>
          <a:p>
            <a:pPr marL="17462" indent="0">
              <a:buNone/>
            </a:pPr>
            <a:r>
              <a:rPr lang="en-US" sz="3600" dirty="0" smtClean="0">
                <a:effectLst/>
              </a:rPr>
              <a:t>December 10, 2018</a:t>
            </a:r>
            <a:endParaRPr lang="en-US" sz="3600" dirty="0" smtClean="0"/>
          </a:p>
          <a:p>
            <a:pPr marL="17462" indent="0">
              <a:buNone/>
            </a:pPr>
            <a:endParaRPr lang="en-US" sz="3600" dirty="0" smtClean="0"/>
          </a:p>
          <a:p>
            <a:pPr marL="17462" indent="0">
              <a:buNone/>
            </a:pPr>
            <a:r>
              <a:rPr lang="en-US" sz="3600" dirty="0" smtClean="0"/>
              <a:t>Jason Staebell, PE and Dennis Martenson, PE </a:t>
            </a:r>
            <a:endParaRPr lang="en-US" sz="3600" dirty="0"/>
          </a:p>
        </p:txBody>
      </p:sp>
      <p:pic>
        <p:nvPicPr>
          <p:cNvPr id="4" name="Picture 3" title="ASCE Minnesota Report Card 2018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00609" y="2590800"/>
            <a:ext cx="3084722" cy="2133600"/>
          </a:xfrm>
          <a:prstGeom prst="rect">
            <a:avLst/>
          </a:prstGeom>
        </p:spPr>
      </p:pic>
    </p:spTree>
    <p:extLst>
      <p:ext uri="{BB962C8B-B14F-4D97-AF65-F5344CB8AC3E}">
        <p14:creationId xmlns:p14="http://schemas.microsoft.com/office/powerpoint/2010/main" val="474205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10: Wastewater: </a:t>
            </a:r>
            <a:r>
              <a:rPr lang="en-US" sz="4400" dirty="0"/>
              <a:t>Grade </a:t>
            </a:r>
            <a:r>
              <a:rPr lang="en-US" sz="4400" dirty="0" smtClean="0"/>
              <a:t>C</a:t>
            </a:r>
            <a:endParaRPr lang="en-US" sz="4400" dirty="0"/>
          </a:p>
        </p:txBody>
      </p:sp>
      <p:sp>
        <p:nvSpPr>
          <p:cNvPr id="4" name="Rectangle 3"/>
          <p:cNvSpPr/>
          <p:nvPr/>
        </p:nvSpPr>
        <p:spPr>
          <a:xfrm>
            <a:off x="609600" y="1981200"/>
            <a:ext cx="10972800" cy="3970318"/>
          </a:xfrm>
          <a:prstGeom prst="rect">
            <a:avLst/>
          </a:prstGeom>
        </p:spPr>
        <p:txBody>
          <a:bodyPr wrap="square">
            <a:spAutoFit/>
          </a:bodyPr>
          <a:lstStyle/>
          <a:p>
            <a:pPr marL="571500" lvl="0" indent="-571500" defTabSz="457200" fontAlgn="auto">
              <a:spcBef>
                <a:spcPts val="0"/>
              </a:spcBef>
              <a:spcAft>
                <a:spcPts val="0"/>
              </a:spcAft>
              <a:buFont typeface="Arial" panose="020B0604020202020204" pitchFamily="34" charset="0"/>
              <a:buChar char="•"/>
              <a:defRPr/>
            </a:pPr>
            <a:r>
              <a:rPr lang="en-US" sz="3600" dirty="0" smtClean="0"/>
              <a:t>An </a:t>
            </a:r>
            <a:r>
              <a:rPr lang="en-US" sz="3600" dirty="0"/>
              <a:t>estimated additional $236 million is needed annually to provide adequate (capital) funding</a:t>
            </a:r>
          </a:p>
          <a:p>
            <a:pPr marL="571500" lvl="0" indent="-571500" defTabSz="457200" fontAlgn="auto">
              <a:spcBef>
                <a:spcPts val="0"/>
              </a:spcBef>
              <a:spcAft>
                <a:spcPts val="0"/>
              </a:spcAft>
              <a:buFont typeface="Arial" panose="020B0604020202020204" pitchFamily="34" charset="0"/>
              <a:buChar char="•"/>
              <a:defRPr/>
            </a:pPr>
            <a:endParaRPr lang="en-US" sz="3600" dirty="0"/>
          </a:p>
          <a:p>
            <a:pPr marL="571500" lvl="0" indent="-571500" defTabSz="457200" fontAlgn="auto">
              <a:spcBef>
                <a:spcPts val="0"/>
              </a:spcBef>
              <a:spcAft>
                <a:spcPts val="0"/>
              </a:spcAft>
              <a:buFont typeface="Arial" panose="020B0604020202020204" pitchFamily="34" charset="0"/>
              <a:buChar char="•"/>
              <a:defRPr/>
            </a:pPr>
            <a:r>
              <a:rPr lang="en-US" sz="3600" dirty="0"/>
              <a:t>Ratepayers in the Twin Cities were charged a fee of $268/</a:t>
            </a:r>
            <a:r>
              <a:rPr lang="en-US" sz="3600" dirty="0" err="1"/>
              <a:t>yr</a:t>
            </a:r>
            <a:r>
              <a:rPr lang="en-US" sz="3600" dirty="0"/>
              <a:t> on average (GM up to approx. 3 x more)</a:t>
            </a:r>
          </a:p>
          <a:p>
            <a:pPr marL="571500" lvl="0" indent="-571500" defTabSz="457200" fontAlgn="auto">
              <a:spcBef>
                <a:spcPts val="0"/>
              </a:spcBef>
              <a:spcAft>
                <a:spcPts val="0"/>
              </a:spcAft>
              <a:buFont typeface="Arial" panose="020B0604020202020204" pitchFamily="34" charset="0"/>
              <a:buChar char="•"/>
              <a:defRPr/>
            </a:pPr>
            <a:endParaRPr lang="en-US" sz="3600" dirty="0">
              <a:solidFill>
                <a:prstClr val="black"/>
              </a:solidFill>
              <a:latin typeface="Calibri"/>
            </a:endParaRPr>
          </a:p>
        </p:txBody>
      </p:sp>
    </p:spTree>
    <p:extLst>
      <p:ext uri="{BB962C8B-B14F-4D97-AF65-F5344CB8AC3E}">
        <p14:creationId xmlns:p14="http://schemas.microsoft.com/office/powerpoint/2010/main" val="1899676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11: Wastewater </a:t>
            </a:r>
            <a:r>
              <a:rPr lang="en-US" sz="4400" dirty="0"/>
              <a:t>(RAISE THE GRADE)</a:t>
            </a:r>
          </a:p>
        </p:txBody>
      </p:sp>
      <p:sp>
        <p:nvSpPr>
          <p:cNvPr id="4" name="Rectangle 3"/>
          <p:cNvSpPr/>
          <p:nvPr/>
        </p:nvSpPr>
        <p:spPr>
          <a:xfrm>
            <a:off x="609600" y="1981200"/>
            <a:ext cx="10972800" cy="5078313"/>
          </a:xfrm>
          <a:prstGeom prst="rect">
            <a:avLst/>
          </a:prstGeom>
        </p:spPr>
        <p:txBody>
          <a:bodyPr wrap="square">
            <a:spAutoFit/>
          </a:bodyPr>
          <a:lstStyle/>
          <a:p>
            <a:pPr marL="571500" indent="-571500">
              <a:buFont typeface="Arial" panose="020B0604020202020204" pitchFamily="34" charset="0"/>
              <a:buChar char="•"/>
              <a:defRPr/>
            </a:pPr>
            <a:r>
              <a:rPr lang="en-US" sz="3600" dirty="0"/>
              <a:t>Increase funding for the Clean Water Revolving Fund (which funds wastewater infrastructure) to provide the requisite lending capacity from the PFA</a:t>
            </a:r>
          </a:p>
          <a:p>
            <a:pPr marL="285750" lvl="0" indent="-285750" defTabSz="457200" fontAlgn="auto">
              <a:spcBef>
                <a:spcPts val="0"/>
              </a:spcBef>
              <a:spcAft>
                <a:spcPts val="0"/>
              </a:spcAft>
              <a:buFont typeface="Arial" panose="020B0604020202020204" pitchFamily="34" charset="0"/>
              <a:buChar char="•"/>
              <a:defRPr/>
            </a:pPr>
            <a:endParaRPr lang="en-US" sz="3600" dirty="0"/>
          </a:p>
          <a:p>
            <a:pPr marL="571500" marR="0" lvl="0" indent="-571500" fontAlgn="auto">
              <a:lnSpc>
                <a:spcPct val="100000"/>
              </a:lnSpc>
              <a:spcBef>
                <a:spcPts val="0"/>
              </a:spcBef>
              <a:spcAft>
                <a:spcPts val="0"/>
              </a:spcAft>
              <a:buClrTx/>
              <a:buSzTx/>
              <a:buFont typeface="Arial" panose="020B0604020202020204" pitchFamily="34" charset="0"/>
              <a:buChar char="•"/>
              <a:tabLst/>
              <a:defRPr/>
            </a:pPr>
            <a:r>
              <a:rPr lang="en-US" sz="3600" dirty="0"/>
              <a:t>The Legislature should consider using Clean Water Legacy funds for wastewater treatment plant projects rather than just use those funds for nonpoint source </a:t>
            </a:r>
            <a:r>
              <a:rPr lang="en-US" sz="3600" dirty="0" err="1"/>
              <a:t>stormwater</a:t>
            </a:r>
            <a:r>
              <a:rPr lang="en-US" sz="3600" dirty="0"/>
              <a:t> </a:t>
            </a:r>
            <a:r>
              <a:rPr lang="en-US" sz="3600" dirty="0" smtClean="0"/>
              <a:t>projects</a:t>
            </a:r>
            <a:endParaRPr lang="en-US" sz="3600" dirty="0">
              <a:solidFill>
                <a:prstClr val="black"/>
              </a:solidFill>
              <a:latin typeface="Calibri"/>
            </a:endParaRPr>
          </a:p>
        </p:txBody>
      </p:sp>
    </p:spTree>
    <p:extLst>
      <p:ext uri="{BB962C8B-B14F-4D97-AF65-F5344CB8AC3E}">
        <p14:creationId xmlns:p14="http://schemas.microsoft.com/office/powerpoint/2010/main" val="2383372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12: Wastewater </a:t>
            </a:r>
            <a:r>
              <a:rPr lang="en-US" sz="4400" dirty="0"/>
              <a:t>(RAISE THE GRADE)</a:t>
            </a:r>
          </a:p>
        </p:txBody>
      </p:sp>
      <p:sp>
        <p:nvSpPr>
          <p:cNvPr id="4" name="Rectangle 3"/>
          <p:cNvSpPr/>
          <p:nvPr/>
        </p:nvSpPr>
        <p:spPr>
          <a:xfrm>
            <a:off x="609600" y="1981200"/>
            <a:ext cx="10972800" cy="4524315"/>
          </a:xfrm>
          <a:prstGeom prst="rect">
            <a:avLst/>
          </a:prstGeom>
        </p:spPr>
        <p:txBody>
          <a:bodyPr wrap="square">
            <a:spAutoFit/>
          </a:bodyPr>
          <a:lstStyle/>
          <a:p>
            <a:pPr marL="571500" marR="0" lvl="0" indent="-571500" fontAlgn="auto">
              <a:lnSpc>
                <a:spcPct val="100000"/>
              </a:lnSpc>
              <a:spcBef>
                <a:spcPts val="0"/>
              </a:spcBef>
              <a:spcAft>
                <a:spcPts val="0"/>
              </a:spcAft>
              <a:buClrTx/>
              <a:buSzTx/>
              <a:buFont typeface="Arial" panose="020B0604020202020204" pitchFamily="34" charset="0"/>
              <a:buChar char="•"/>
              <a:tabLst/>
              <a:defRPr/>
            </a:pPr>
            <a:r>
              <a:rPr lang="en-US" sz="3600" dirty="0" smtClean="0"/>
              <a:t>Consider </a:t>
            </a:r>
            <a:r>
              <a:rPr lang="en-US" sz="3600" dirty="0"/>
              <a:t>implementing necessary changes to the pricing (revenue) used to cover expenses for wastewater systems</a:t>
            </a:r>
          </a:p>
          <a:p>
            <a:pPr marL="571500" marR="0" lvl="0" indent="-571500" fontAlgn="auto">
              <a:lnSpc>
                <a:spcPct val="100000"/>
              </a:lnSpc>
              <a:spcBef>
                <a:spcPts val="0"/>
              </a:spcBef>
              <a:spcAft>
                <a:spcPts val="0"/>
              </a:spcAft>
              <a:buClrTx/>
              <a:buSzTx/>
              <a:buFont typeface="Arial" panose="020B0604020202020204" pitchFamily="34" charset="0"/>
              <a:buChar char="•"/>
              <a:tabLst/>
              <a:defRPr/>
            </a:pPr>
            <a:endParaRPr lang="en-US" sz="3600" dirty="0"/>
          </a:p>
          <a:p>
            <a:pPr marL="571500" marR="0" lvl="0" indent="-571500" fontAlgn="auto">
              <a:lnSpc>
                <a:spcPct val="100000"/>
              </a:lnSpc>
              <a:spcBef>
                <a:spcPts val="0"/>
              </a:spcBef>
              <a:spcAft>
                <a:spcPts val="0"/>
              </a:spcAft>
              <a:buClrTx/>
              <a:buSzTx/>
              <a:buFont typeface="Arial" panose="020B0604020202020204" pitchFamily="34" charset="0"/>
              <a:buChar char="•"/>
              <a:tabLst/>
              <a:defRPr/>
            </a:pPr>
            <a:r>
              <a:rPr lang="en-US" sz="3600" dirty="0"/>
              <a:t>Educate the public on the potential impacts that inadequate wastewater infrastructure can have on water quality and public health</a:t>
            </a:r>
          </a:p>
          <a:p>
            <a:pPr marL="571500" lvl="0" indent="-571500" defTabSz="457200" fontAlgn="auto">
              <a:spcBef>
                <a:spcPts val="0"/>
              </a:spcBef>
              <a:spcAft>
                <a:spcPts val="0"/>
              </a:spcAft>
              <a:buFont typeface="Arial" panose="020B0604020202020204" pitchFamily="34" charset="0"/>
              <a:buChar char="•"/>
              <a:defRPr/>
            </a:pPr>
            <a:endParaRPr lang="en-US" sz="3600" dirty="0">
              <a:solidFill>
                <a:prstClr val="black"/>
              </a:solidFill>
              <a:latin typeface="Calibri"/>
            </a:endParaRPr>
          </a:p>
        </p:txBody>
      </p:sp>
    </p:spTree>
    <p:extLst>
      <p:ext uri="{BB962C8B-B14F-4D97-AF65-F5344CB8AC3E}">
        <p14:creationId xmlns:p14="http://schemas.microsoft.com/office/powerpoint/2010/main" val="26572504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13: MN Report Card Grades</a:t>
            </a:r>
            <a:endParaRPr lang="en-US" dirty="0"/>
          </a:p>
        </p:txBody>
      </p:sp>
      <p:sp>
        <p:nvSpPr>
          <p:cNvPr id="20" name="Rectangle 19"/>
          <p:cNvSpPr/>
          <p:nvPr/>
        </p:nvSpPr>
        <p:spPr>
          <a:xfrm>
            <a:off x="609600" y="1966670"/>
            <a:ext cx="5105400" cy="2862322"/>
          </a:xfrm>
          <a:prstGeom prst="rect">
            <a:avLst/>
          </a:prstGeom>
        </p:spPr>
        <p:txBody>
          <a:bodyPr wrap="square">
            <a:spAutoFit/>
          </a:bodyPr>
          <a:lstStyle/>
          <a:p>
            <a:pPr marL="342900" indent="-342900">
              <a:buFont typeface="Arial" panose="020B0604020202020204" pitchFamily="34" charset="0"/>
              <a:buChar char="•"/>
            </a:pPr>
            <a:r>
              <a:rPr lang="en-US" sz="3600" dirty="0" smtClean="0"/>
              <a:t>Aviation: B</a:t>
            </a:r>
          </a:p>
          <a:p>
            <a:pPr marL="342900" indent="-342900">
              <a:buFont typeface="Arial" panose="020B0604020202020204" pitchFamily="34" charset="0"/>
              <a:buChar char="•"/>
            </a:pPr>
            <a:r>
              <a:rPr lang="en-US" sz="3600" dirty="0" smtClean="0"/>
              <a:t>Bridges: C</a:t>
            </a:r>
          </a:p>
          <a:p>
            <a:pPr marL="342900" indent="-342900">
              <a:buFont typeface="Arial" panose="020B0604020202020204" pitchFamily="34" charset="0"/>
              <a:buChar char="•"/>
            </a:pPr>
            <a:r>
              <a:rPr lang="en-US" sz="3600" dirty="0" smtClean="0"/>
              <a:t>Dams: C</a:t>
            </a:r>
          </a:p>
          <a:p>
            <a:pPr marL="342900" indent="-342900">
              <a:buFont typeface="Arial" panose="020B0604020202020204" pitchFamily="34" charset="0"/>
              <a:buChar char="•"/>
            </a:pPr>
            <a:r>
              <a:rPr lang="en-US" sz="3600" dirty="0" smtClean="0"/>
              <a:t>Drinking Water: C-</a:t>
            </a:r>
          </a:p>
          <a:p>
            <a:pPr marL="342900" indent="-342900">
              <a:buFont typeface="Arial" panose="020B0604020202020204" pitchFamily="34" charset="0"/>
              <a:buChar char="•"/>
            </a:pPr>
            <a:r>
              <a:rPr lang="en-US" sz="3600" dirty="0" smtClean="0"/>
              <a:t>Energy: C</a:t>
            </a:r>
          </a:p>
        </p:txBody>
      </p:sp>
      <p:sp>
        <p:nvSpPr>
          <p:cNvPr id="21" name="Rectangle 20"/>
          <p:cNvSpPr/>
          <p:nvPr/>
        </p:nvSpPr>
        <p:spPr>
          <a:xfrm>
            <a:off x="5715000" y="1972532"/>
            <a:ext cx="5105400" cy="2862322"/>
          </a:xfrm>
          <a:prstGeom prst="rect">
            <a:avLst/>
          </a:prstGeom>
        </p:spPr>
        <p:txBody>
          <a:bodyPr wrap="square">
            <a:spAutoFit/>
          </a:bodyPr>
          <a:lstStyle/>
          <a:p>
            <a:pPr marL="342900" indent="-342900">
              <a:buFont typeface="Arial" panose="020B0604020202020204" pitchFamily="34" charset="0"/>
              <a:buChar char="•"/>
            </a:pPr>
            <a:r>
              <a:rPr lang="en-US" sz="3600" dirty="0" smtClean="0"/>
              <a:t>Ports C+</a:t>
            </a:r>
          </a:p>
          <a:p>
            <a:pPr marL="342900" indent="-342900">
              <a:buFont typeface="Arial" panose="020B0604020202020204" pitchFamily="34" charset="0"/>
              <a:buChar char="•"/>
            </a:pPr>
            <a:r>
              <a:rPr lang="en-US" sz="3600" dirty="0" smtClean="0"/>
              <a:t>Roads: D+</a:t>
            </a:r>
          </a:p>
          <a:p>
            <a:pPr marL="342900" indent="-342900">
              <a:buFont typeface="Arial" panose="020B0604020202020204" pitchFamily="34" charset="0"/>
              <a:buChar char="•"/>
            </a:pPr>
            <a:r>
              <a:rPr lang="en-US" sz="3600" dirty="0" smtClean="0"/>
              <a:t>Transit: C-</a:t>
            </a:r>
          </a:p>
          <a:p>
            <a:pPr marL="342900" indent="-342900">
              <a:buFont typeface="Arial" panose="020B0604020202020204" pitchFamily="34" charset="0"/>
              <a:buChar char="•"/>
            </a:pPr>
            <a:r>
              <a:rPr lang="en-US" sz="3600" dirty="0" smtClean="0"/>
              <a:t>Wastewater: C</a:t>
            </a:r>
          </a:p>
          <a:p>
            <a:pPr marL="342900" indent="-342900">
              <a:buFont typeface="Arial" panose="020B0604020202020204" pitchFamily="34" charset="0"/>
              <a:buChar char="•"/>
            </a:pPr>
            <a:r>
              <a:rPr lang="en-US" sz="3600" dirty="0" smtClean="0"/>
              <a:t>GPA: C</a:t>
            </a:r>
            <a:endParaRPr lang="en-US" sz="3600" dirty="0"/>
          </a:p>
        </p:txBody>
      </p:sp>
    </p:spTree>
    <p:extLst>
      <p:ext uri="{BB962C8B-B14F-4D97-AF65-F5344CB8AC3E}">
        <p14:creationId xmlns:p14="http://schemas.microsoft.com/office/powerpoint/2010/main" val="12465587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14: Report Card Contacts</a:t>
            </a:r>
            <a:endParaRPr lang="en-US" sz="4400" dirty="0"/>
          </a:p>
        </p:txBody>
      </p:sp>
      <p:sp>
        <p:nvSpPr>
          <p:cNvPr id="4" name="Rectangle 3"/>
          <p:cNvSpPr/>
          <p:nvPr/>
        </p:nvSpPr>
        <p:spPr>
          <a:xfrm>
            <a:off x="685800" y="2133600"/>
            <a:ext cx="10972800" cy="3416320"/>
          </a:xfrm>
          <a:prstGeom prst="rect">
            <a:avLst/>
          </a:prstGeom>
        </p:spPr>
        <p:txBody>
          <a:bodyPr wrap="square">
            <a:spAutoFit/>
          </a:bodyPr>
          <a:lstStyle/>
          <a:p>
            <a:pPr lvl="0" defTabSz="457200" fontAlgn="auto">
              <a:spcBef>
                <a:spcPts val="0"/>
              </a:spcBef>
              <a:spcAft>
                <a:spcPts val="0"/>
              </a:spcAft>
              <a:defRPr/>
            </a:pPr>
            <a:r>
              <a:rPr lang="en-US" sz="3600" dirty="0"/>
              <a:t>Jason Staebell: </a:t>
            </a:r>
            <a:r>
              <a:rPr lang="en-US" sz="3600" dirty="0">
                <a:hlinkClick r:id="rId4"/>
              </a:rPr>
              <a:t>ReportCard@ascemn.org</a:t>
            </a:r>
            <a:endParaRPr lang="en-US" sz="3600" dirty="0"/>
          </a:p>
          <a:p>
            <a:pPr marL="285750" lvl="0" indent="-285750" defTabSz="457200" fontAlgn="auto">
              <a:spcBef>
                <a:spcPts val="0"/>
              </a:spcBef>
              <a:spcAft>
                <a:spcPts val="0"/>
              </a:spcAft>
              <a:buFont typeface="Arial" panose="020B0604020202020204" pitchFamily="34" charset="0"/>
              <a:buChar char="•"/>
              <a:defRPr/>
            </a:pPr>
            <a:endParaRPr lang="en-US" sz="3600" dirty="0"/>
          </a:p>
          <a:p>
            <a:pPr lvl="0" defTabSz="457200" fontAlgn="auto">
              <a:spcBef>
                <a:spcPts val="0"/>
              </a:spcBef>
              <a:spcAft>
                <a:spcPts val="0"/>
              </a:spcAft>
              <a:defRPr/>
            </a:pPr>
            <a:r>
              <a:rPr lang="en-US" sz="3600" dirty="0" err="1">
                <a:hlinkClick r:id="rId5"/>
              </a:rPr>
              <a:t>MnReportCard.Com</a:t>
            </a:r>
            <a:endParaRPr lang="en-US" sz="3600" dirty="0"/>
          </a:p>
          <a:p>
            <a:pPr marL="285750" lvl="0" indent="-285750" defTabSz="457200" fontAlgn="auto">
              <a:spcBef>
                <a:spcPts val="0"/>
              </a:spcBef>
              <a:spcAft>
                <a:spcPts val="0"/>
              </a:spcAft>
              <a:buFont typeface="Arial" panose="020B0604020202020204" pitchFamily="34" charset="0"/>
              <a:buChar char="•"/>
              <a:defRPr/>
            </a:pPr>
            <a:endParaRPr lang="en-US" sz="3600" dirty="0"/>
          </a:p>
          <a:p>
            <a:pPr lvl="0" defTabSz="457200" fontAlgn="auto">
              <a:spcBef>
                <a:spcPts val="0"/>
              </a:spcBef>
              <a:spcAft>
                <a:spcPts val="0"/>
              </a:spcAft>
              <a:defRPr/>
            </a:pPr>
            <a:r>
              <a:rPr lang="en-US" sz="3600" dirty="0"/>
              <a:t>Twitter: </a:t>
            </a:r>
            <a:r>
              <a:rPr lang="en-US" sz="3600" dirty="0">
                <a:hlinkClick r:id="rId6"/>
              </a:rPr>
              <a:t>@</a:t>
            </a:r>
            <a:r>
              <a:rPr lang="en-US" sz="3600" dirty="0" err="1">
                <a:hlinkClick r:id="rId6"/>
              </a:rPr>
              <a:t>MnReportCard</a:t>
            </a:r>
            <a:endParaRPr lang="en-US" sz="3600" dirty="0"/>
          </a:p>
          <a:p>
            <a:pPr marL="571500" lvl="0" indent="-571500" defTabSz="457200" fontAlgn="auto">
              <a:spcBef>
                <a:spcPts val="0"/>
              </a:spcBef>
              <a:spcAft>
                <a:spcPts val="0"/>
              </a:spcAft>
              <a:buFont typeface="Arial" panose="020B0604020202020204" pitchFamily="34" charset="0"/>
              <a:buChar char="•"/>
              <a:defRPr/>
            </a:pPr>
            <a:endParaRPr lang="en-US" sz="3600" dirty="0">
              <a:solidFill>
                <a:prstClr val="black"/>
              </a:solidFill>
              <a:latin typeface="Calibri"/>
            </a:endParaRPr>
          </a:p>
        </p:txBody>
      </p:sp>
      <p:pic>
        <p:nvPicPr>
          <p:cNvPr id="5" name="Picture 4" title="ASCE Minnesota Report Card 2018 Logo"/>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97678" y="3657600"/>
            <a:ext cx="3084722" cy="2133600"/>
          </a:xfrm>
          <a:prstGeom prst="rect">
            <a:avLst/>
          </a:prstGeom>
        </p:spPr>
      </p:pic>
    </p:spTree>
    <p:extLst>
      <p:ext uri="{BB962C8B-B14F-4D97-AF65-F5344CB8AC3E}">
        <p14:creationId xmlns:p14="http://schemas.microsoft.com/office/powerpoint/2010/main" val="43527607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MN Report Card Grades</a:t>
            </a:r>
            <a:endParaRPr lang="en-US" dirty="0"/>
          </a:p>
        </p:txBody>
      </p:sp>
      <p:sp>
        <p:nvSpPr>
          <p:cNvPr id="20" name="Rectangle 19"/>
          <p:cNvSpPr/>
          <p:nvPr/>
        </p:nvSpPr>
        <p:spPr>
          <a:xfrm>
            <a:off x="609600" y="1966670"/>
            <a:ext cx="5105400" cy="2862322"/>
          </a:xfrm>
          <a:prstGeom prst="rect">
            <a:avLst/>
          </a:prstGeom>
        </p:spPr>
        <p:txBody>
          <a:bodyPr wrap="square">
            <a:spAutoFit/>
          </a:bodyPr>
          <a:lstStyle/>
          <a:p>
            <a:pPr marL="342900" indent="-342900">
              <a:buFont typeface="Arial" panose="020B0604020202020204" pitchFamily="34" charset="0"/>
              <a:buChar char="•"/>
            </a:pPr>
            <a:r>
              <a:rPr lang="en-US" sz="3600" dirty="0" smtClean="0"/>
              <a:t>Aviation: B</a:t>
            </a:r>
          </a:p>
          <a:p>
            <a:pPr marL="342900" indent="-342900">
              <a:buFont typeface="Arial" panose="020B0604020202020204" pitchFamily="34" charset="0"/>
              <a:buChar char="•"/>
            </a:pPr>
            <a:r>
              <a:rPr lang="en-US" sz="3600" dirty="0" smtClean="0"/>
              <a:t>Bridges: C</a:t>
            </a:r>
          </a:p>
          <a:p>
            <a:pPr marL="342900" indent="-342900">
              <a:buFont typeface="Arial" panose="020B0604020202020204" pitchFamily="34" charset="0"/>
              <a:buChar char="•"/>
            </a:pPr>
            <a:r>
              <a:rPr lang="en-US" sz="3600" dirty="0" smtClean="0"/>
              <a:t>Dams: C</a:t>
            </a:r>
          </a:p>
          <a:p>
            <a:pPr marL="342900" indent="-342900">
              <a:buFont typeface="Arial" panose="020B0604020202020204" pitchFamily="34" charset="0"/>
              <a:buChar char="•"/>
            </a:pPr>
            <a:r>
              <a:rPr lang="en-US" sz="3600" dirty="0" smtClean="0"/>
              <a:t>Drinking Water: C-</a:t>
            </a:r>
          </a:p>
          <a:p>
            <a:pPr marL="342900" indent="-342900">
              <a:buFont typeface="Arial" panose="020B0604020202020204" pitchFamily="34" charset="0"/>
              <a:buChar char="•"/>
            </a:pPr>
            <a:r>
              <a:rPr lang="en-US" sz="3600" dirty="0" smtClean="0"/>
              <a:t>Energy: C</a:t>
            </a:r>
          </a:p>
        </p:txBody>
      </p:sp>
      <p:sp>
        <p:nvSpPr>
          <p:cNvPr id="21" name="Rectangle 20"/>
          <p:cNvSpPr/>
          <p:nvPr/>
        </p:nvSpPr>
        <p:spPr>
          <a:xfrm>
            <a:off x="5715000" y="1972532"/>
            <a:ext cx="5105400" cy="2862322"/>
          </a:xfrm>
          <a:prstGeom prst="rect">
            <a:avLst/>
          </a:prstGeom>
        </p:spPr>
        <p:txBody>
          <a:bodyPr wrap="square">
            <a:spAutoFit/>
          </a:bodyPr>
          <a:lstStyle/>
          <a:p>
            <a:pPr marL="342900" indent="-342900">
              <a:buFont typeface="Arial" panose="020B0604020202020204" pitchFamily="34" charset="0"/>
              <a:buChar char="•"/>
            </a:pPr>
            <a:r>
              <a:rPr lang="en-US" sz="3600" dirty="0" smtClean="0"/>
              <a:t>Ports C+</a:t>
            </a:r>
          </a:p>
          <a:p>
            <a:pPr marL="342900" indent="-342900">
              <a:buFont typeface="Arial" panose="020B0604020202020204" pitchFamily="34" charset="0"/>
              <a:buChar char="•"/>
            </a:pPr>
            <a:r>
              <a:rPr lang="en-US" sz="3600" dirty="0" smtClean="0"/>
              <a:t>Roads: D+</a:t>
            </a:r>
          </a:p>
          <a:p>
            <a:pPr marL="342900" indent="-342900">
              <a:buFont typeface="Arial" panose="020B0604020202020204" pitchFamily="34" charset="0"/>
              <a:buChar char="•"/>
            </a:pPr>
            <a:r>
              <a:rPr lang="en-US" sz="3600" dirty="0" smtClean="0"/>
              <a:t>Transit: C-</a:t>
            </a:r>
          </a:p>
          <a:p>
            <a:pPr marL="342900" indent="-342900">
              <a:buFont typeface="Arial" panose="020B0604020202020204" pitchFamily="34" charset="0"/>
              <a:buChar char="•"/>
            </a:pPr>
            <a:r>
              <a:rPr lang="en-US" sz="3600" dirty="0" smtClean="0"/>
              <a:t>Wastewater: C</a:t>
            </a:r>
          </a:p>
          <a:p>
            <a:pPr marL="342900" indent="-342900">
              <a:buFont typeface="Arial" panose="020B0604020202020204" pitchFamily="34" charset="0"/>
              <a:buChar char="•"/>
            </a:pPr>
            <a:r>
              <a:rPr lang="en-US" sz="3600" dirty="0" smtClean="0"/>
              <a:t>GPA: C</a:t>
            </a:r>
            <a:endParaRPr lang="en-US" sz="3600" dirty="0"/>
          </a:p>
        </p:txBody>
      </p:sp>
    </p:spTree>
    <p:extLst>
      <p:ext uri="{BB962C8B-B14F-4D97-AF65-F5344CB8AC3E}">
        <p14:creationId xmlns:p14="http://schemas.microsoft.com/office/powerpoint/2010/main" val="1451764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3: Drinking Water: Grade C-</a:t>
            </a:r>
            <a:endParaRPr lang="en-US" sz="4400" dirty="0"/>
          </a:p>
        </p:txBody>
      </p:sp>
      <p:sp>
        <p:nvSpPr>
          <p:cNvPr id="4" name="Rectangle 3"/>
          <p:cNvSpPr/>
          <p:nvPr/>
        </p:nvSpPr>
        <p:spPr>
          <a:xfrm>
            <a:off x="609600" y="2305616"/>
            <a:ext cx="10972800" cy="3416320"/>
          </a:xfrm>
          <a:prstGeom prst="rect">
            <a:avLst/>
          </a:prstGeom>
        </p:spPr>
        <p:txBody>
          <a:bodyPr wrap="square">
            <a:spAutoFit/>
          </a:bodyPr>
          <a:lstStyle/>
          <a:p>
            <a:pPr marL="342900" indent="-342900">
              <a:buFont typeface="Arial" panose="020B0604020202020204" pitchFamily="34" charset="0"/>
              <a:buChar char="•"/>
            </a:pPr>
            <a:r>
              <a:rPr lang="en-US" sz="3600" dirty="0"/>
              <a:t>EPA estimates Minnesota will need $7.5 billion over the next 20 years </a:t>
            </a:r>
          </a:p>
          <a:p>
            <a:pPr marL="342900" indent="-342900">
              <a:buFont typeface="Arial" panose="020B0604020202020204" pitchFamily="34" charset="0"/>
              <a:buChar char="•"/>
            </a:pPr>
            <a:endParaRPr lang="en-US" sz="3600" dirty="0"/>
          </a:p>
          <a:p>
            <a:pPr marL="800100" lvl="1" indent="-342900">
              <a:buFont typeface="Arial" panose="020B0604020202020204" pitchFamily="34" charset="0"/>
              <a:buChar char="•"/>
            </a:pPr>
            <a:r>
              <a:rPr lang="en-US" sz="3600" dirty="0"/>
              <a:t>Unless funding is increased, this could result in delayed infrastructure projects or raised local user fees</a:t>
            </a:r>
          </a:p>
        </p:txBody>
      </p:sp>
    </p:spTree>
    <p:extLst>
      <p:ext uri="{BB962C8B-B14F-4D97-AF65-F5344CB8AC3E}">
        <p14:creationId xmlns:p14="http://schemas.microsoft.com/office/powerpoint/2010/main" val="3700225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4: Drinking Water: </a:t>
            </a:r>
            <a:r>
              <a:rPr lang="en-US" sz="4400" dirty="0"/>
              <a:t>Grade C-</a:t>
            </a:r>
          </a:p>
        </p:txBody>
      </p:sp>
      <p:sp>
        <p:nvSpPr>
          <p:cNvPr id="4" name="Rectangle 3"/>
          <p:cNvSpPr/>
          <p:nvPr/>
        </p:nvSpPr>
        <p:spPr>
          <a:xfrm>
            <a:off x="609600" y="2305616"/>
            <a:ext cx="10972800" cy="2308324"/>
          </a:xfrm>
          <a:prstGeom prst="rect">
            <a:avLst/>
          </a:prstGeom>
        </p:spPr>
        <p:txBody>
          <a:bodyPr wrap="square">
            <a:spAutoFit/>
          </a:bodyPr>
          <a:lstStyle/>
          <a:p>
            <a:pPr marL="571500" indent="-571500">
              <a:buFont typeface="Arial" panose="020B0604020202020204" pitchFamily="34" charset="0"/>
              <a:buChar char="•"/>
            </a:pPr>
            <a:r>
              <a:rPr lang="en-US" sz="3600" dirty="0"/>
              <a:t>The five-year need identified by the 2017 Drinking Water Project Priority List has increased by over 60% in the last two years to a total of 330 projects at a cost of $559 million </a:t>
            </a:r>
          </a:p>
        </p:txBody>
      </p:sp>
    </p:spTree>
    <p:extLst>
      <p:ext uri="{BB962C8B-B14F-4D97-AF65-F5344CB8AC3E}">
        <p14:creationId xmlns:p14="http://schemas.microsoft.com/office/powerpoint/2010/main" val="2563515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5: Drinking Water (RAISE </a:t>
            </a:r>
            <a:r>
              <a:rPr lang="en-US" sz="4400" dirty="0"/>
              <a:t>THE </a:t>
            </a:r>
            <a:r>
              <a:rPr lang="en-US" sz="4400" dirty="0" smtClean="0"/>
              <a:t>GRADE)</a:t>
            </a:r>
            <a:endParaRPr lang="en-US" sz="4400" dirty="0"/>
          </a:p>
        </p:txBody>
      </p:sp>
      <p:sp>
        <p:nvSpPr>
          <p:cNvPr id="4" name="Rectangle 3"/>
          <p:cNvSpPr/>
          <p:nvPr/>
        </p:nvSpPr>
        <p:spPr>
          <a:xfrm>
            <a:off x="577362" y="1905000"/>
            <a:ext cx="10972800" cy="3416320"/>
          </a:xfrm>
          <a:prstGeom prst="rect">
            <a:avLst/>
          </a:prstGeom>
        </p:spPr>
        <p:txBody>
          <a:bodyPr wrap="square">
            <a:spAutoFit/>
          </a:bodyPr>
          <a:lstStyle/>
          <a:p>
            <a:pPr marL="571500" indent="-571500">
              <a:buFont typeface="Arial" panose="020B0604020202020204" pitchFamily="34" charset="0"/>
              <a:buChar char="•"/>
            </a:pPr>
            <a:r>
              <a:rPr lang="en-US" sz="3600" dirty="0" smtClean="0"/>
              <a:t>Increase </a:t>
            </a:r>
            <a:r>
              <a:rPr lang="en-US" sz="3600" dirty="0"/>
              <a:t>funding for the Drinking Water Revolving Fund</a:t>
            </a:r>
          </a:p>
          <a:p>
            <a:pPr marL="571500" indent="-571500">
              <a:buFont typeface="Arial" panose="020B0604020202020204" pitchFamily="34" charset="0"/>
              <a:buChar char="•"/>
            </a:pPr>
            <a:endParaRPr lang="en-US" sz="3600" dirty="0"/>
          </a:p>
          <a:p>
            <a:pPr marL="571500" indent="-571500">
              <a:buFont typeface="Arial" panose="020B0604020202020204" pitchFamily="34" charset="0"/>
              <a:buChar char="•"/>
            </a:pPr>
            <a:r>
              <a:rPr lang="en-US" sz="3600" dirty="0"/>
              <a:t>Encourage the use of asset management and development of asset management plans at the local </a:t>
            </a:r>
            <a:r>
              <a:rPr lang="en-US" sz="3600" dirty="0" smtClean="0"/>
              <a:t>level</a:t>
            </a:r>
            <a:endParaRPr lang="en-US" sz="3600" dirty="0"/>
          </a:p>
        </p:txBody>
      </p:sp>
    </p:spTree>
    <p:extLst>
      <p:ext uri="{BB962C8B-B14F-4D97-AF65-F5344CB8AC3E}">
        <p14:creationId xmlns:p14="http://schemas.microsoft.com/office/powerpoint/2010/main" val="207548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6: Drinking Water (RAISE </a:t>
            </a:r>
            <a:r>
              <a:rPr lang="en-US" sz="4400" dirty="0"/>
              <a:t>THE </a:t>
            </a:r>
            <a:r>
              <a:rPr lang="en-US" sz="4400" dirty="0" smtClean="0"/>
              <a:t>GRADE)</a:t>
            </a:r>
            <a:endParaRPr lang="en-US" sz="4400" dirty="0"/>
          </a:p>
        </p:txBody>
      </p:sp>
      <p:sp>
        <p:nvSpPr>
          <p:cNvPr id="4" name="Rectangle 3"/>
          <p:cNvSpPr/>
          <p:nvPr/>
        </p:nvSpPr>
        <p:spPr>
          <a:xfrm>
            <a:off x="609600" y="1828800"/>
            <a:ext cx="10972800" cy="5078313"/>
          </a:xfrm>
          <a:prstGeom prst="rect">
            <a:avLst/>
          </a:prstGeom>
        </p:spPr>
        <p:txBody>
          <a:bodyPr wrap="square">
            <a:spAutoFit/>
          </a:bodyPr>
          <a:lstStyle/>
          <a:p>
            <a:pPr marL="571500" indent="-571500">
              <a:buFont typeface="Arial" panose="020B0604020202020204" pitchFamily="34" charset="0"/>
              <a:buChar char="•"/>
            </a:pPr>
            <a:r>
              <a:rPr lang="en-US" sz="3600" dirty="0" smtClean="0"/>
              <a:t>Increase </a:t>
            </a:r>
            <a:r>
              <a:rPr lang="en-US" sz="3600" dirty="0"/>
              <a:t>the Safe Drinking Water Connection Fee so that the Minnesota Department of Health has adequate funding to support Minnesota’s drinking water systems. The Legislature has not increased this fee since 2005 and it is insufficient</a:t>
            </a:r>
          </a:p>
          <a:p>
            <a:pPr marL="571500" indent="-571500">
              <a:buFont typeface="Arial" panose="020B0604020202020204" pitchFamily="34" charset="0"/>
              <a:buChar char="•"/>
            </a:pPr>
            <a:endParaRPr lang="en-US" sz="3600" dirty="0"/>
          </a:p>
          <a:p>
            <a:pPr marL="571500" indent="-571500">
              <a:buFont typeface="Arial" panose="020B0604020202020204" pitchFamily="34" charset="0"/>
              <a:buChar char="•"/>
            </a:pPr>
            <a:r>
              <a:rPr lang="en-US" sz="3600" dirty="0"/>
              <a:t>Act to educate the public on water quality issues and the challenges involved in maintaining a drinking water system. </a:t>
            </a:r>
          </a:p>
        </p:txBody>
      </p:sp>
    </p:spTree>
    <p:extLst>
      <p:ext uri="{BB962C8B-B14F-4D97-AF65-F5344CB8AC3E}">
        <p14:creationId xmlns:p14="http://schemas.microsoft.com/office/powerpoint/2010/main" val="147801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7: Wastewater: </a:t>
            </a:r>
            <a:r>
              <a:rPr lang="en-US" sz="4400" dirty="0"/>
              <a:t>Grade </a:t>
            </a:r>
            <a:r>
              <a:rPr lang="en-US" sz="4400" dirty="0" smtClean="0"/>
              <a:t>C</a:t>
            </a:r>
            <a:endParaRPr lang="en-US" sz="4400" dirty="0"/>
          </a:p>
        </p:txBody>
      </p:sp>
      <p:sp>
        <p:nvSpPr>
          <p:cNvPr id="4" name="Rectangle 3"/>
          <p:cNvSpPr/>
          <p:nvPr/>
        </p:nvSpPr>
        <p:spPr>
          <a:xfrm>
            <a:off x="609600" y="1981200"/>
            <a:ext cx="10972800" cy="3970318"/>
          </a:xfrm>
          <a:prstGeom prst="rect">
            <a:avLst/>
          </a:prstGeom>
        </p:spPr>
        <p:txBody>
          <a:bodyPr wrap="square">
            <a:spAutoFit/>
          </a:bodyPr>
          <a:lstStyle/>
          <a:p>
            <a:pPr marL="571500" lvl="0" indent="-571500" defTabSz="457200" fontAlgn="auto">
              <a:spcBef>
                <a:spcPts val="0"/>
              </a:spcBef>
              <a:spcAft>
                <a:spcPts val="0"/>
              </a:spcAft>
              <a:buFont typeface="Arial" panose="020B0604020202020204" pitchFamily="34" charset="0"/>
              <a:buChar char="•"/>
              <a:defRPr/>
            </a:pPr>
            <a:r>
              <a:rPr lang="en-US" sz="3600" dirty="0"/>
              <a:t>Greater Minnesota &amp; 7-County Metro area</a:t>
            </a:r>
          </a:p>
          <a:p>
            <a:pPr lvl="0" defTabSz="457200" fontAlgn="auto">
              <a:spcBef>
                <a:spcPts val="0"/>
              </a:spcBef>
              <a:spcAft>
                <a:spcPts val="0"/>
              </a:spcAft>
              <a:defRPr/>
            </a:pPr>
            <a:r>
              <a:rPr lang="en-US" sz="3600" dirty="0"/>
              <a:t>		MN Pop.:	Total = 5.6 M</a:t>
            </a:r>
          </a:p>
          <a:p>
            <a:pPr lvl="0" defTabSz="457200" fontAlgn="auto">
              <a:spcBef>
                <a:spcPts val="0"/>
              </a:spcBef>
              <a:spcAft>
                <a:spcPts val="0"/>
              </a:spcAft>
              <a:defRPr/>
            </a:pPr>
            <a:r>
              <a:rPr lang="en-US" sz="3600" dirty="0"/>
              <a:t>			TCMA = 3.3 M; GM = 1.4 M; Rural = 0.9 M</a:t>
            </a:r>
          </a:p>
          <a:p>
            <a:pPr lvl="0" defTabSz="457200" fontAlgn="auto">
              <a:spcBef>
                <a:spcPts val="0"/>
              </a:spcBef>
              <a:spcAft>
                <a:spcPts val="0"/>
              </a:spcAft>
              <a:defRPr/>
            </a:pPr>
            <a:r>
              <a:rPr lang="en-US" sz="3600" dirty="0"/>
              <a:t>		Collection Systems only &amp; WWTPs:	Total = 816</a:t>
            </a:r>
          </a:p>
          <a:p>
            <a:pPr lvl="0" defTabSz="457200" fontAlgn="auto">
              <a:spcBef>
                <a:spcPts val="0"/>
              </a:spcBef>
              <a:spcAft>
                <a:spcPts val="0"/>
              </a:spcAft>
              <a:defRPr/>
            </a:pPr>
            <a:r>
              <a:rPr lang="en-US" sz="3600" dirty="0"/>
              <a:t>			TCMA = 131 (23 WWTPs)</a:t>
            </a:r>
          </a:p>
          <a:p>
            <a:pPr lvl="0" defTabSz="457200" fontAlgn="auto">
              <a:spcBef>
                <a:spcPts val="0"/>
              </a:spcBef>
              <a:spcAft>
                <a:spcPts val="0"/>
              </a:spcAft>
              <a:defRPr/>
            </a:pPr>
            <a:r>
              <a:rPr lang="en-US" sz="3600" dirty="0"/>
              <a:t>			GM = 685 (556 WWTPs)</a:t>
            </a:r>
          </a:p>
          <a:p>
            <a:pPr marL="571500" lvl="0" indent="-571500" defTabSz="457200" fontAlgn="auto">
              <a:spcBef>
                <a:spcPts val="0"/>
              </a:spcBef>
              <a:spcAft>
                <a:spcPts val="0"/>
              </a:spcAft>
              <a:buFont typeface="Arial" panose="020B0604020202020204" pitchFamily="34" charset="0"/>
              <a:buChar char="•"/>
              <a:defRPr/>
            </a:pPr>
            <a:endParaRPr lang="en-US" sz="3600" dirty="0">
              <a:solidFill>
                <a:prstClr val="black"/>
              </a:solidFill>
              <a:latin typeface="Calibri"/>
            </a:endParaRPr>
          </a:p>
        </p:txBody>
      </p:sp>
    </p:spTree>
    <p:extLst>
      <p:ext uri="{BB962C8B-B14F-4D97-AF65-F5344CB8AC3E}">
        <p14:creationId xmlns:p14="http://schemas.microsoft.com/office/powerpoint/2010/main" val="3284556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8: Wastewater: </a:t>
            </a:r>
            <a:r>
              <a:rPr lang="en-US" sz="4400" dirty="0"/>
              <a:t>Grade </a:t>
            </a:r>
            <a:r>
              <a:rPr lang="en-US" sz="4400" dirty="0" smtClean="0"/>
              <a:t>C</a:t>
            </a:r>
            <a:endParaRPr lang="en-US" sz="4400" dirty="0"/>
          </a:p>
        </p:txBody>
      </p:sp>
      <p:sp>
        <p:nvSpPr>
          <p:cNvPr id="4" name="Rectangle 3"/>
          <p:cNvSpPr/>
          <p:nvPr/>
        </p:nvSpPr>
        <p:spPr>
          <a:xfrm>
            <a:off x="609600" y="1981200"/>
            <a:ext cx="10972800" cy="3970318"/>
          </a:xfrm>
          <a:prstGeom prst="rect">
            <a:avLst/>
          </a:prstGeom>
        </p:spPr>
        <p:txBody>
          <a:bodyPr wrap="square">
            <a:spAutoFit/>
          </a:bodyPr>
          <a:lstStyle/>
          <a:p>
            <a:pPr marL="571500" lvl="0" indent="-571500" defTabSz="457200" fontAlgn="auto">
              <a:spcBef>
                <a:spcPts val="0"/>
              </a:spcBef>
              <a:spcAft>
                <a:spcPts val="0"/>
              </a:spcAft>
              <a:buFont typeface="Arial" panose="020B0604020202020204" pitchFamily="34" charset="0"/>
              <a:buChar char="•"/>
              <a:defRPr/>
            </a:pPr>
            <a:r>
              <a:rPr lang="en-US" sz="3600" dirty="0"/>
              <a:t>Greater Minnesota lesser ability to pay generally</a:t>
            </a:r>
          </a:p>
          <a:p>
            <a:pPr marL="571500" lvl="0" indent="-571500" defTabSz="457200" fontAlgn="auto">
              <a:spcBef>
                <a:spcPts val="0"/>
              </a:spcBef>
              <a:spcAft>
                <a:spcPts val="0"/>
              </a:spcAft>
              <a:buFont typeface="Arial" panose="020B0604020202020204" pitchFamily="34" charset="0"/>
              <a:buChar char="•"/>
              <a:defRPr/>
            </a:pPr>
            <a:endParaRPr lang="en-US" sz="3600" dirty="0"/>
          </a:p>
          <a:p>
            <a:pPr marL="571500" lvl="0" indent="-571500" defTabSz="457200" fontAlgn="auto">
              <a:spcBef>
                <a:spcPts val="0"/>
              </a:spcBef>
              <a:spcAft>
                <a:spcPts val="0"/>
              </a:spcAft>
              <a:buFont typeface="Arial" panose="020B0604020202020204" pitchFamily="34" charset="0"/>
              <a:buChar char="•"/>
              <a:defRPr/>
            </a:pPr>
            <a:r>
              <a:rPr lang="en-US" sz="3600" dirty="0"/>
              <a:t>Fees in Greater MN are generally much higher and will continue to rise as population declines</a:t>
            </a:r>
          </a:p>
          <a:p>
            <a:pPr marL="571500" lvl="0" indent="-571500" defTabSz="457200" fontAlgn="auto">
              <a:spcBef>
                <a:spcPts val="0"/>
              </a:spcBef>
              <a:spcAft>
                <a:spcPts val="0"/>
              </a:spcAft>
              <a:buFont typeface="Arial" panose="020B0604020202020204" pitchFamily="34" charset="0"/>
              <a:buChar char="•"/>
              <a:defRPr/>
            </a:pPr>
            <a:endParaRPr lang="en-US" sz="3600" dirty="0"/>
          </a:p>
          <a:p>
            <a:pPr marL="571500" lvl="0" indent="-571500" defTabSz="457200" fontAlgn="auto">
              <a:spcBef>
                <a:spcPts val="0"/>
              </a:spcBef>
              <a:spcAft>
                <a:spcPts val="0"/>
              </a:spcAft>
              <a:buFont typeface="Arial" panose="020B0604020202020204" pitchFamily="34" charset="0"/>
              <a:buChar char="•"/>
              <a:defRPr/>
            </a:pPr>
            <a:r>
              <a:rPr lang="en-US" sz="3600" dirty="0"/>
              <a:t>Metropolitan area generally has a greater ability to pay fees</a:t>
            </a:r>
          </a:p>
        </p:txBody>
      </p:sp>
    </p:spTree>
    <p:extLst>
      <p:ext uri="{BB962C8B-B14F-4D97-AF65-F5344CB8AC3E}">
        <p14:creationId xmlns:p14="http://schemas.microsoft.com/office/powerpoint/2010/main" val="1769258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9: Wastewater: </a:t>
            </a:r>
            <a:r>
              <a:rPr lang="en-US" sz="4400" dirty="0"/>
              <a:t>Grade </a:t>
            </a:r>
            <a:r>
              <a:rPr lang="en-US" sz="4400" dirty="0" smtClean="0"/>
              <a:t>C</a:t>
            </a:r>
            <a:endParaRPr lang="en-US" sz="4400" dirty="0"/>
          </a:p>
        </p:txBody>
      </p:sp>
      <p:sp>
        <p:nvSpPr>
          <p:cNvPr id="4" name="Rectangle 3"/>
          <p:cNvSpPr/>
          <p:nvPr/>
        </p:nvSpPr>
        <p:spPr>
          <a:xfrm>
            <a:off x="609600" y="1981200"/>
            <a:ext cx="10972800" cy="2862322"/>
          </a:xfrm>
          <a:prstGeom prst="rect">
            <a:avLst/>
          </a:prstGeom>
        </p:spPr>
        <p:txBody>
          <a:bodyPr wrap="square">
            <a:spAutoFit/>
          </a:bodyPr>
          <a:lstStyle/>
          <a:p>
            <a:pPr marL="571500" lvl="0" indent="-571500" defTabSz="457200" fontAlgn="auto">
              <a:spcBef>
                <a:spcPts val="0"/>
              </a:spcBef>
              <a:spcAft>
                <a:spcPts val="0"/>
              </a:spcAft>
              <a:buFont typeface="Arial" panose="020B0604020202020204" pitchFamily="34" charset="0"/>
              <a:buChar char="•"/>
              <a:defRPr/>
            </a:pPr>
            <a:r>
              <a:rPr lang="en-US" sz="3600" dirty="0"/>
              <a:t>84% of residents receive wastewater treatment from a centralized collection and treatment system</a:t>
            </a:r>
          </a:p>
          <a:p>
            <a:pPr marL="571500" lvl="0" indent="-571500" defTabSz="457200" fontAlgn="auto">
              <a:spcBef>
                <a:spcPts val="0"/>
              </a:spcBef>
              <a:spcAft>
                <a:spcPts val="0"/>
              </a:spcAft>
              <a:buFont typeface="Arial" panose="020B0604020202020204" pitchFamily="34" charset="0"/>
              <a:buChar char="•"/>
              <a:defRPr/>
            </a:pPr>
            <a:endParaRPr lang="en-US" sz="3600" dirty="0"/>
          </a:p>
          <a:p>
            <a:pPr marL="571500" lvl="0" indent="-571500" defTabSz="457200" fontAlgn="auto">
              <a:spcBef>
                <a:spcPts val="0"/>
              </a:spcBef>
              <a:spcAft>
                <a:spcPts val="0"/>
              </a:spcAft>
              <a:buFont typeface="Arial" panose="020B0604020202020204" pitchFamily="34" charset="0"/>
              <a:buChar char="•"/>
              <a:defRPr/>
            </a:pPr>
            <a:r>
              <a:rPr lang="en-US" sz="3600" dirty="0"/>
              <a:t>The remaining 16% of residents use on-site systems (primarily septic systems</a:t>
            </a:r>
            <a:r>
              <a:rPr lang="en-US" sz="3600" dirty="0" smtClean="0"/>
              <a:t>)</a:t>
            </a:r>
            <a:endParaRPr lang="en-US" sz="3600" dirty="0"/>
          </a:p>
        </p:txBody>
      </p:sp>
    </p:spTree>
    <p:extLst>
      <p:ext uri="{BB962C8B-B14F-4D97-AF65-F5344CB8AC3E}">
        <p14:creationId xmlns:p14="http://schemas.microsoft.com/office/powerpoint/2010/main" val="3614623658"/>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docProps/app.xml><?xml version="1.0" encoding="utf-8"?>
<Properties xmlns="http://schemas.openxmlformats.org/officeDocument/2006/extended-properties" xmlns:vt="http://schemas.openxmlformats.org/officeDocument/2006/docPropsVTypes">
  <TotalTime>309</TotalTime>
  <Words>523</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Palatino Linotype</vt:lpstr>
      <vt:lpstr>Tahoma</vt:lpstr>
      <vt:lpstr>Wingdings</vt:lpstr>
      <vt:lpstr>Default Design</vt:lpstr>
      <vt:lpstr>Elemental</vt:lpstr>
      <vt:lpstr>1: ASCE 2018 MN Report Card</vt:lpstr>
      <vt:lpstr>2: MN Report Card Grades</vt:lpstr>
      <vt:lpstr>3: Drinking Water: Grade C-</vt:lpstr>
      <vt:lpstr>4: Drinking Water: Grade C-</vt:lpstr>
      <vt:lpstr>5: Drinking Water (RAISE THE GRADE)</vt:lpstr>
      <vt:lpstr>6: Drinking Water (RAISE THE GRADE)</vt:lpstr>
      <vt:lpstr>7: Wastewater: Grade C</vt:lpstr>
      <vt:lpstr>8: Wastewater: Grade C</vt:lpstr>
      <vt:lpstr>9: Wastewater: Grade C</vt:lpstr>
      <vt:lpstr>10: Wastewater: Grade C</vt:lpstr>
      <vt:lpstr>11: Wastewater (RAISE THE GRADE)</vt:lpstr>
      <vt:lpstr>12: Wastewater (RAISE THE GRADE)</vt:lpstr>
      <vt:lpstr>13: MN Report Card Grades</vt:lpstr>
      <vt:lpstr>14: Report Card Contacts</vt:lpstr>
    </vt:vector>
  </TitlesOfParts>
  <Company>UIC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dhd-barthr</dc:creator>
  <cp:lastModifiedBy>Kasey Gerkovich</cp:lastModifiedBy>
  <cp:revision>52</cp:revision>
  <dcterms:created xsi:type="dcterms:W3CDTF">2005-04-05T23:47:31Z</dcterms:created>
  <dcterms:modified xsi:type="dcterms:W3CDTF">2018-12-07T21:56:34Z</dcterms:modified>
</cp:coreProperties>
</file>